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26"/>
  </p:notesMasterIdLst>
  <p:handoutMasterIdLst>
    <p:handoutMasterId r:id="rId127"/>
  </p:handoutMasterIdLst>
  <p:sldIdLst>
    <p:sldId id="363" r:id="rId2"/>
    <p:sldId id="522" r:id="rId3"/>
    <p:sldId id="416" r:id="rId4"/>
    <p:sldId id="515" r:id="rId5"/>
    <p:sldId id="518" r:id="rId6"/>
    <p:sldId id="658" r:id="rId7"/>
    <p:sldId id="520" r:id="rId8"/>
    <p:sldId id="521" r:id="rId9"/>
    <p:sldId id="519" r:id="rId10"/>
    <p:sldId id="516" r:id="rId11"/>
    <p:sldId id="523" r:id="rId12"/>
    <p:sldId id="524" r:id="rId13"/>
    <p:sldId id="525" r:id="rId14"/>
    <p:sldId id="526" r:id="rId15"/>
    <p:sldId id="529" r:id="rId16"/>
    <p:sldId id="530" r:id="rId17"/>
    <p:sldId id="532" r:id="rId18"/>
    <p:sldId id="527" r:id="rId19"/>
    <p:sldId id="528" r:id="rId20"/>
    <p:sldId id="538" r:id="rId21"/>
    <p:sldId id="534" r:id="rId22"/>
    <p:sldId id="535" r:id="rId23"/>
    <p:sldId id="536" r:id="rId24"/>
    <p:sldId id="537" r:id="rId25"/>
    <p:sldId id="539" r:id="rId26"/>
    <p:sldId id="540" r:id="rId27"/>
    <p:sldId id="656" r:id="rId28"/>
    <p:sldId id="541" r:id="rId29"/>
    <p:sldId id="542" r:id="rId30"/>
    <p:sldId id="543" r:id="rId31"/>
    <p:sldId id="544" r:id="rId32"/>
    <p:sldId id="545" r:id="rId33"/>
    <p:sldId id="547" r:id="rId34"/>
    <p:sldId id="548" r:id="rId35"/>
    <p:sldId id="549" r:id="rId36"/>
    <p:sldId id="546" r:id="rId37"/>
    <p:sldId id="550" r:id="rId38"/>
    <p:sldId id="551" r:id="rId39"/>
    <p:sldId id="552" r:id="rId40"/>
    <p:sldId id="553" r:id="rId41"/>
    <p:sldId id="554" r:id="rId42"/>
    <p:sldId id="555" r:id="rId43"/>
    <p:sldId id="556" r:id="rId44"/>
    <p:sldId id="557" r:id="rId45"/>
    <p:sldId id="558" r:id="rId46"/>
    <p:sldId id="559" r:id="rId47"/>
    <p:sldId id="561" r:id="rId48"/>
    <p:sldId id="563" r:id="rId49"/>
    <p:sldId id="562" r:id="rId50"/>
    <p:sldId id="569" r:id="rId51"/>
    <p:sldId id="568" r:id="rId52"/>
    <p:sldId id="570" r:id="rId53"/>
    <p:sldId id="571" r:id="rId54"/>
    <p:sldId id="573" r:id="rId55"/>
    <p:sldId id="649" r:id="rId56"/>
    <p:sldId id="650" r:id="rId57"/>
    <p:sldId id="574" r:id="rId58"/>
    <p:sldId id="575" r:id="rId59"/>
    <p:sldId id="576" r:id="rId60"/>
    <p:sldId id="659" r:id="rId61"/>
    <p:sldId id="577" r:id="rId62"/>
    <p:sldId id="578" r:id="rId63"/>
    <p:sldId id="579" r:id="rId64"/>
    <p:sldId id="580" r:id="rId65"/>
    <p:sldId id="581" r:id="rId66"/>
    <p:sldId id="582" r:id="rId67"/>
    <p:sldId id="583" r:id="rId68"/>
    <p:sldId id="586" r:id="rId69"/>
    <p:sldId id="585" r:id="rId70"/>
    <p:sldId id="588" r:id="rId71"/>
    <p:sldId id="587" r:id="rId72"/>
    <p:sldId id="590" r:id="rId73"/>
    <p:sldId id="591" r:id="rId74"/>
    <p:sldId id="592" r:id="rId75"/>
    <p:sldId id="593" r:id="rId76"/>
    <p:sldId id="594" r:id="rId77"/>
    <p:sldId id="596" r:id="rId78"/>
    <p:sldId id="597" r:id="rId79"/>
    <p:sldId id="598" r:id="rId80"/>
    <p:sldId id="599" r:id="rId81"/>
    <p:sldId id="600" r:id="rId82"/>
    <p:sldId id="661" r:id="rId83"/>
    <p:sldId id="602" r:id="rId84"/>
    <p:sldId id="603" r:id="rId85"/>
    <p:sldId id="589" r:id="rId86"/>
    <p:sldId id="604" r:id="rId87"/>
    <p:sldId id="651" r:id="rId88"/>
    <p:sldId id="652" r:id="rId89"/>
    <p:sldId id="643" r:id="rId90"/>
    <p:sldId id="644" r:id="rId91"/>
    <p:sldId id="645" r:id="rId92"/>
    <p:sldId id="646" r:id="rId93"/>
    <p:sldId id="655" r:id="rId94"/>
    <p:sldId id="605" r:id="rId95"/>
    <p:sldId id="631" r:id="rId96"/>
    <p:sldId id="633" r:id="rId97"/>
    <p:sldId id="635" r:id="rId98"/>
    <p:sldId id="632" r:id="rId99"/>
    <p:sldId id="634" r:id="rId100"/>
    <p:sldId id="636" r:id="rId101"/>
    <p:sldId id="638" r:id="rId102"/>
    <p:sldId id="637" r:id="rId103"/>
    <p:sldId id="639" r:id="rId104"/>
    <p:sldId id="641" r:id="rId105"/>
    <p:sldId id="640" r:id="rId106"/>
    <p:sldId id="642" r:id="rId107"/>
    <p:sldId id="611" r:id="rId108"/>
    <p:sldId id="647" r:id="rId109"/>
    <p:sldId id="654" r:id="rId110"/>
    <p:sldId id="609" r:id="rId111"/>
    <p:sldId id="612" r:id="rId112"/>
    <p:sldId id="613" r:id="rId113"/>
    <p:sldId id="615" r:id="rId114"/>
    <p:sldId id="616" r:id="rId115"/>
    <p:sldId id="617" r:id="rId116"/>
    <p:sldId id="618" r:id="rId117"/>
    <p:sldId id="619" r:id="rId118"/>
    <p:sldId id="620" r:id="rId119"/>
    <p:sldId id="621" r:id="rId120"/>
    <p:sldId id="623" r:id="rId121"/>
    <p:sldId id="648" r:id="rId122"/>
    <p:sldId id="657" r:id="rId123"/>
    <p:sldId id="513" r:id="rId124"/>
    <p:sldId id="514" r:id="rId125"/>
  </p:sldIdLst>
  <p:sldSz cx="9144000" cy="6858000" type="screen4x3"/>
  <p:notesSz cx="7102475" cy="8991600"/>
  <p:embeddedFontLst>
    <p:embeddedFont>
      <p:font typeface="华文新魏" panose="02010800040101010101" pitchFamily="2" charset="-122"/>
      <p:regular r:id="rId128"/>
    </p:embeddedFont>
    <p:embeddedFont>
      <p:font typeface="黑体" panose="02010609060101010101" pitchFamily="49" charset="-122"/>
      <p:regular r:id="rId129"/>
    </p:embeddedFont>
    <p:embeddedFont>
      <p:font typeface="Verdana" panose="020B0604030504040204" pitchFamily="34" charset="0"/>
      <p:regular r:id="rId130"/>
      <p:bold r:id="rId131"/>
      <p:italic r:id="rId132"/>
      <p:boldItalic r:id="rId133"/>
    </p:embeddedFont>
    <p:embeddedFont>
      <p:font typeface="华文行楷" panose="02010800040101010101" pitchFamily="2" charset="-122"/>
      <p:regular r:id="rId134"/>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autoAdjust="0"/>
    <p:restoredTop sz="96168" autoAdjust="0"/>
  </p:normalViewPr>
  <p:slideViewPr>
    <p:cSldViewPr>
      <p:cViewPr>
        <p:scale>
          <a:sx n="100" d="100"/>
          <a:sy n="100" d="100"/>
        </p:scale>
        <p:origin x="-946" y="408"/>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fntdata"/><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06E93102-1AA7-411B-BB78-7953072D8C9B}" type="slidenum">
              <a:rPr lang="zh-CN" altLang="en-US"/>
              <a:pPr>
                <a:defRPr/>
              </a:pPr>
              <a:t>‹#›</a:t>
            </a:fld>
            <a:endParaRPr lang="en-US" altLang="zh-CN"/>
          </a:p>
        </p:txBody>
      </p:sp>
    </p:spTree>
    <p:extLst>
      <p:ext uri="{BB962C8B-B14F-4D97-AF65-F5344CB8AC3E}">
        <p14:creationId xmlns:p14="http://schemas.microsoft.com/office/powerpoint/2010/main" val="1877812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134148"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6187D8D8-56C6-49F6-B18E-DE90815A5BD4}" type="slidenum">
              <a:rPr lang="zh-CN" altLang="en-US"/>
              <a:pPr>
                <a:defRPr/>
              </a:pPr>
              <a:t>‹#›</a:t>
            </a:fld>
            <a:endParaRPr lang="en-US" altLang="zh-CN"/>
          </a:p>
        </p:txBody>
      </p:sp>
    </p:spTree>
    <p:extLst>
      <p:ext uri="{BB962C8B-B14F-4D97-AF65-F5344CB8AC3E}">
        <p14:creationId xmlns:p14="http://schemas.microsoft.com/office/powerpoint/2010/main" val="3455841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noFill/>
          <a:ln/>
        </p:spPr>
      </p:sp>
      <p:sp>
        <p:nvSpPr>
          <p:cNvPr id="96259" name="Rectangle 3"/>
          <p:cNvSpPr>
            <a:spLocks noGrp="1" noChangeArrowheads="1"/>
          </p:cNvSpPr>
          <p:nvPr>
            <p:ph type="body" idx="1"/>
          </p:nvPr>
        </p:nvSpPr>
        <p:spPr>
          <a:xfrm>
            <a:off x="710248" y="4271010"/>
            <a:ext cx="5681980" cy="4046220"/>
          </a:xfrm>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w="9525">
            <a:noFill/>
            <a:miter lim="800000"/>
            <a:headEnd/>
            <a:tailEnd/>
          </a:ln>
          <a:effectLst/>
        </p:spPr>
        <p:txBody>
          <a:bodyPr>
            <a:spAutoFit/>
          </a:bodyPr>
          <a:lstStyle/>
          <a:p>
            <a:pPr>
              <a:defRPr/>
            </a:pPr>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ea typeface="宋体" charset="-122"/>
              </a:defRPr>
            </a:lvl1pPr>
          </a:lstStyle>
          <a:p>
            <a:pPr>
              <a:defRPr/>
            </a:pPr>
            <a:fld id="{C0E6242F-5147-4D39-800B-08395C58833C}" type="datetime1">
              <a:rPr lang="zh-CN" altLang="en-US"/>
              <a:pPr>
                <a:defRPr/>
              </a:pPr>
              <a:t>2021/9/14</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77DD483B-7AF0-4537-9A63-0529A5774002}"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908CFBC7-E86F-4015-82D8-13B5CBD628D9}"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FA88E61F-141D-480C-A9CF-FCC636300454}"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69B53F6-0A26-4174-95CB-CF15D926E69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99392086-44F4-4376-A23E-7BF088BD2E8A}"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E6461526-E65F-4327-B026-67F65DA7795B}"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11430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9419301B-7CB6-45AF-BCBA-B85F243D59A6}"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6BDB9CF2-3252-488B-BB84-E9B2C0312121}"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3CD45BBD-FF6B-4418-97B5-E934F9C8D3AA}"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91E381EB-5025-44AA-A17B-E0F0BA898BC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5CE91CB-8B9D-400C-A568-B0B4B582E94C}"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215618A1-1885-4B1D-A40A-72A78A775BD3}"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13316" name="Rectangle 3"/>
          <p:cNvSpPr>
            <a:spLocks noGrp="1" noChangeArrowheads="1"/>
          </p:cNvSpPr>
          <p:nvPr>
            <p:ph type="body" idx="1"/>
          </p:nvPr>
        </p:nvSpPr>
        <p:spPr bwMode="auto">
          <a:xfrm>
            <a:off x="457200" y="1371600"/>
            <a:ext cx="8229600" cy="509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C77D3DF2-5670-4BD8-84AA-5C6A92FF6601}" type="slidenum">
              <a:rPr lang="zh-CN" altLang="en-US"/>
              <a:pPr>
                <a:defRPr/>
              </a:pPr>
              <a:t>‹#›</a:t>
            </a:fld>
            <a:endParaRPr lang="en-US" altLang="zh-CN"/>
          </a:p>
        </p:txBody>
      </p:sp>
      <p:sp>
        <p:nvSpPr>
          <p:cNvPr id="13318" name="Rectangle 2"/>
          <p:cNvSpPr>
            <a:spLocks noGrp="1" noChangeArrowheads="1"/>
          </p:cNvSpPr>
          <p:nvPr>
            <p:ph type="title"/>
          </p:nvPr>
        </p:nvSpPr>
        <p:spPr bwMode="white">
          <a:xfrm>
            <a:off x="838200" y="5334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975" r:id="rId1"/>
    <p:sldLayoutId id="2147483964" r:id="rId2"/>
    <p:sldLayoutId id="2147483976"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Lst>
  <p:timing>
    <p:tnLst>
      <p:par>
        <p:cTn id="1" dur="indefinite" restart="never" nodeType="tmRoot"/>
      </p:par>
    </p:tnLst>
  </p:timing>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06.emf"/></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mlDrawing" Target="../drawings/vmlDrawing9.vml"/><Relationship Id="rId1" Type="http://schemas.openxmlformats.org/officeDocument/2006/relationships/themeOverride" Target="../theme/themeOverride2.xml"/><Relationship Id="rId5" Type="http://schemas.openxmlformats.org/officeDocument/2006/relationships/image" Target="../media/image107.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12.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13.emf"/></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107.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8.xml"/><Relationship Id="rId1" Type="http://schemas.openxmlformats.org/officeDocument/2006/relationships/vmlDrawing" Target="../drawings/vmlDrawing13.vml"/><Relationship Id="rId4" Type="http://schemas.openxmlformats.org/officeDocument/2006/relationships/image" Target="../media/image1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41.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38.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7.bin"/><Relationship Id="rId14" Type="http://schemas.openxmlformats.org/officeDocument/2006/relationships/image" Target="../media/image42.emf"/></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0.emf"/></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88.emf"/><Relationship Id="rId5" Type="http://schemas.openxmlformats.org/officeDocument/2006/relationships/oleObject" Target="../embeddings/oleObject12.bin"/><Relationship Id="rId4" Type="http://schemas.openxmlformats.org/officeDocument/2006/relationships/image" Target="../media/image87.emf"/></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92.emf"/><Relationship Id="rId5" Type="http://schemas.openxmlformats.org/officeDocument/2006/relationships/oleObject" Target="../embeddings/oleObject14.bin"/><Relationship Id="rId4" Type="http://schemas.openxmlformats.org/officeDocument/2006/relationships/image" Target="../media/image91.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zh-CN" altLang="en-US" sz="3200" smtClean="0">
                <a:solidFill>
                  <a:srgbClr val="000000"/>
                </a:solidFill>
              </a:rPr>
              <a:t>第</a:t>
            </a:r>
            <a:r>
              <a:rPr lang="en-US" altLang="zh-CN" sz="3200" smtClean="0">
                <a:solidFill>
                  <a:srgbClr val="000000"/>
                </a:solidFill>
                <a:latin typeface="Times New Roman" pitchFamily="18" charset="0"/>
              </a:rPr>
              <a:t>3</a:t>
            </a:r>
            <a:r>
              <a:rPr lang="zh-CN" altLang="en-US" sz="3200" smtClean="0">
                <a:solidFill>
                  <a:srgbClr val="000000"/>
                </a:solidFill>
              </a:rPr>
              <a:t>章</a:t>
            </a:r>
            <a:r>
              <a:rPr lang="zh-CN" altLang="en-US" smtClean="0">
                <a:solidFill>
                  <a:srgbClr val="000000"/>
                </a:solidFill>
              </a:rPr>
              <a:t> 词法分析</a:t>
            </a:r>
            <a:endParaRPr lang="en-US" altLang="zh-CN" sz="3200" smtClean="0">
              <a:solidFill>
                <a:srgbClr val="000000"/>
              </a:solidFill>
            </a:endParaRPr>
          </a:p>
        </p:txBody>
      </p:sp>
      <p:sp>
        <p:nvSpPr>
          <p:cNvPr id="16387" name="Rectangle 3"/>
          <p:cNvSpPr>
            <a:spLocks noGrp="1" noChangeArrowheads="1"/>
          </p:cNvSpPr>
          <p:nvPr>
            <p:ph type="subTitle" idx="1"/>
          </p:nvPr>
        </p:nvSpPr>
        <p:spPr>
          <a:xfrm>
            <a:off x="1600200" y="5181600"/>
            <a:ext cx="5715000" cy="533400"/>
          </a:xfrm>
        </p:spPr>
        <p:txBody>
          <a:bodyPr/>
          <a:lstStyle/>
          <a:p>
            <a:pPr eaLnBrk="1" hangingPunct="1"/>
            <a:r>
              <a:rPr lang="zh-CN" altLang="en-US" sz="2000" dirty="0" smtClean="0"/>
              <a:t>西北大学信息学院计算机科学</a:t>
            </a:r>
            <a:r>
              <a:rPr lang="zh-CN" altLang="en-US" sz="2000" smtClean="0"/>
              <a:t>系 付丽娜</a:t>
            </a:r>
            <a:endParaRPr lang="zh-CN" altLang="en-US" sz="2000" dirty="0" smtClean="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
          <p:cNvSpPr>
            <a:spLocks noGrp="1"/>
          </p:cNvSpPr>
          <p:nvPr>
            <p:ph type="title"/>
          </p:nvPr>
        </p:nvSpPr>
        <p:spPr/>
        <p:txBody>
          <a:bodyPr/>
          <a:lstStyle/>
          <a:p>
            <a:r>
              <a:rPr lang="zh-CN" altLang="en-US" smtClean="0"/>
              <a:t>例</a:t>
            </a:r>
            <a:r>
              <a:rPr lang="en-US" altLang="zh-CN" smtClean="0"/>
              <a:t>……</a:t>
            </a:r>
            <a:r>
              <a:rPr lang="zh-CN" altLang="en-US" smtClean="0"/>
              <a:t>词法单元、模式（非正式）、词素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601AE358-4FA7-4EF6-A776-CD083DF483F3}" type="slidenum">
              <a:rPr lang="zh-CN" altLang="en-US" smtClean="0"/>
              <a:pPr>
                <a:defRPr/>
              </a:pPr>
              <a:t>10</a:t>
            </a:fld>
            <a:endParaRPr lang="en-US" altLang="zh-CN"/>
          </a:p>
        </p:txBody>
      </p:sp>
      <p:pic>
        <p:nvPicPr>
          <p:cNvPr id="24580" name="Picture 2"/>
          <p:cNvPicPr>
            <a:picLocks noGrp="1" noChangeAspect="1" noChangeArrowheads="1"/>
          </p:cNvPicPr>
          <p:nvPr>
            <p:ph idx="1"/>
          </p:nvPr>
        </p:nvPicPr>
        <p:blipFill>
          <a:blip r:embed="rId2"/>
          <a:srcRect/>
          <a:stretch>
            <a:fillRect/>
          </a:stretch>
        </p:blipFill>
        <p:spPr>
          <a:xfrm>
            <a:off x="533400" y="1905000"/>
            <a:ext cx="8004175" cy="3505200"/>
          </a:xfr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t>SubsetConstruction(N)</a:t>
            </a:r>
            <a:endParaRPr lang="zh-CN" altLang="en-US" smtClean="0"/>
          </a:p>
        </p:txBody>
      </p:sp>
      <p:sp>
        <p:nvSpPr>
          <p:cNvPr id="4" name="灯片编号占位符 3"/>
          <p:cNvSpPr>
            <a:spLocks noGrp="1"/>
          </p:cNvSpPr>
          <p:nvPr>
            <p:ph type="sldNum" sz="quarter" idx="10"/>
          </p:nvPr>
        </p:nvSpPr>
        <p:spPr/>
        <p:txBody>
          <a:bodyPr/>
          <a:lstStyle/>
          <a:p>
            <a:pPr>
              <a:defRPr/>
            </a:pPr>
            <a:fld id="{CADD6AF5-3E33-48F0-ADB3-EAFD052F98C0}" type="slidenum">
              <a:rPr lang="zh-CN" altLang="en-US" smtClean="0"/>
              <a:pPr>
                <a:defRPr/>
              </a:pPr>
              <a:t>100</a:t>
            </a:fld>
            <a:endParaRPr lang="en-US" altLang="zh-CN"/>
          </a:p>
        </p:txBody>
      </p:sp>
      <p:pic>
        <p:nvPicPr>
          <p:cNvPr id="114692" name="Picture 2"/>
          <p:cNvPicPr>
            <a:picLocks noGrp="1" noChangeAspect="1" noChangeArrowheads="1"/>
          </p:cNvPicPr>
          <p:nvPr>
            <p:ph idx="1"/>
          </p:nvPr>
        </p:nvPicPr>
        <p:blipFill>
          <a:blip r:embed="rId2"/>
          <a:srcRect/>
          <a:stretch>
            <a:fillRect/>
          </a:stretch>
        </p:blipFill>
        <p:spPr>
          <a:xfrm>
            <a:off x="990600" y="1512888"/>
            <a:ext cx="6937375" cy="4659312"/>
          </a:xfr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4"/>
          <p:cNvSpPr>
            <a:spLocks noGrp="1"/>
          </p:cNvSpPr>
          <p:nvPr>
            <p:ph type="title"/>
          </p:nvPr>
        </p:nvSpPr>
        <p:spPr/>
        <p:txBody>
          <a:bodyPr/>
          <a:lstStyle/>
          <a:p>
            <a:r>
              <a:rPr lang="zh-CN" altLang="en-US" smtClean="0"/>
              <a:t>例</a:t>
            </a:r>
            <a:r>
              <a:rPr lang="en-US" altLang="zh-CN" smtClean="0"/>
              <a:t>…… </a:t>
            </a:r>
            <a:r>
              <a:rPr lang="zh-CN" altLang="en-US" smtClean="0">
                <a:latin typeface="Times New Roman" pitchFamily="18" charset="0"/>
                <a:cs typeface="Times New Roman" pitchFamily="18" charset="0"/>
              </a:rPr>
              <a:t>从</a:t>
            </a:r>
            <a:r>
              <a:rPr lang="en-US" altLang="zh-CN" smtClean="0">
                <a:latin typeface="Times New Roman" pitchFamily="18" charset="0"/>
                <a:cs typeface="Times New Roman" pitchFamily="18" charset="0"/>
              </a:rPr>
              <a:t>NFA</a:t>
            </a:r>
            <a:r>
              <a:rPr lang="zh-CN" altLang="en-US" smtClean="0">
                <a:latin typeface="Times New Roman" pitchFamily="18" charset="0"/>
                <a:cs typeface="Times New Roman" pitchFamily="18" charset="0"/>
              </a:rPr>
              <a:t>到</a:t>
            </a:r>
            <a:r>
              <a:rPr lang="en-US" altLang="zh-CN" smtClean="0">
                <a:latin typeface="Times New Roman" pitchFamily="18" charset="0"/>
                <a:cs typeface="Times New Roman" pitchFamily="18" charset="0"/>
              </a:rPr>
              <a:t>DFA</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88B9DEBB-3817-43CF-99BE-C9D7EE23AA9E}" type="slidenum">
              <a:rPr lang="zh-CN" altLang="en-US" smtClean="0"/>
              <a:pPr>
                <a:defRPr/>
              </a:pPr>
              <a:t>101</a:t>
            </a:fld>
            <a:endParaRPr lang="en-US" altLang="zh-CN"/>
          </a:p>
        </p:txBody>
      </p:sp>
      <p:pic>
        <p:nvPicPr>
          <p:cNvPr id="115716" name="Picture 2"/>
          <p:cNvPicPr>
            <a:picLocks noGrp="1" noChangeAspect="1" noChangeArrowheads="1"/>
          </p:cNvPicPr>
          <p:nvPr>
            <p:ph idx="1"/>
          </p:nvPr>
        </p:nvPicPr>
        <p:blipFill>
          <a:blip r:embed="rId2"/>
          <a:srcRect/>
          <a:stretch>
            <a:fillRect/>
          </a:stretch>
        </p:blipFill>
        <p:spPr>
          <a:xfrm>
            <a:off x="609600" y="1227138"/>
            <a:ext cx="7694613" cy="5434012"/>
          </a:xfr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4"/>
          <p:cNvSpPr>
            <a:spLocks noGrp="1"/>
          </p:cNvSpPr>
          <p:nvPr>
            <p:ph type="title"/>
          </p:nvPr>
        </p:nvSpPr>
        <p:spPr/>
        <p:txBody>
          <a:bodyPr/>
          <a:lstStyle/>
          <a:p>
            <a:r>
              <a:rPr lang="zh-CN" altLang="en-US" smtClean="0"/>
              <a:t>例</a:t>
            </a:r>
            <a:r>
              <a:rPr lang="en-US" altLang="zh-CN" smtClean="0"/>
              <a:t>…… </a:t>
            </a:r>
            <a:r>
              <a:rPr lang="en-US" altLang="zh-CN" smtClean="0">
                <a:latin typeface="Times New Roman" pitchFamily="18" charset="0"/>
                <a:cs typeface="Times New Roman" pitchFamily="18" charset="0"/>
              </a:rPr>
              <a:t>SubsetConstruction(N)</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4BA4BBD-EFD6-4000-94F9-8C31EF382F77}" type="slidenum">
              <a:rPr lang="zh-CN" altLang="en-US" smtClean="0"/>
              <a:pPr>
                <a:defRPr/>
              </a:pPr>
              <a:t>102</a:t>
            </a:fld>
            <a:endParaRPr lang="en-US" altLang="zh-CN"/>
          </a:p>
        </p:txBody>
      </p:sp>
      <p:pic>
        <p:nvPicPr>
          <p:cNvPr id="116740" name="Picture 4"/>
          <p:cNvPicPr>
            <a:picLocks noGrp="1" noChangeAspect="1" noChangeArrowheads="1"/>
          </p:cNvPicPr>
          <p:nvPr>
            <p:ph idx="1"/>
          </p:nvPr>
        </p:nvPicPr>
        <p:blipFill>
          <a:blip r:embed="rId2"/>
          <a:srcRect/>
          <a:stretch>
            <a:fillRect/>
          </a:stretch>
        </p:blipFill>
        <p:spPr>
          <a:xfrm>
            <a:off x="428625" y="2133600"/>
            <a:ext cx="8316913" cy="3581400"/>
          </a:xfr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4"/>
          <p:cNvSpPr>
            <a:spLocks noGrp="1"/>
          </p:cNvSpPr>
          <p:nvPr>
            <p:ph type="title"/>
          </p:nvPr>
        </p:nvSpPr>
        <p:spPr/>
        <p:txBody>
          <a:bodyPr/>
          <a:lstStyle/>
          <a:p>
            <a:r>
              <a:rPr lang="zh-CN" altLang="en-US" smtClean="0"/>
              <a:t>例</a:t>
            </a:r>
            <a:r>
              <a:rPr lang="en-US" altLang="zh-CN" smtClean="0"/>
              <a:t>…… </a:t>
            </a:r>
            <a:r>
              <a:rPr lang="en-US" altLang="zh-CN" smtClean="0">
                <a:latin typeface="Times New Roman" pitchFamily="18" charset="0"/>
                <a:cs typeface="Times New Roman" pitchFamily="18" charset="0"/>
              </a:rPr>
              <a:t>SubsetConstruction(N)</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BEF55E6E-22CD-40BE-8845-C588D35509F6}" type="slidenum">
              <a:rPr lang="zh-CN" altLang="en-US" smtClean="0"/>
              <a:pPr>
                <a:defRPr/>
              </a:pPr>
              <a:t>103</a:t>
            </a:fld>
            <a:endParaRPr lang="en-US" altLang="zh-CN"/>
          </a:p>
        </p:txBody>
      </p:sp>
      <p:pic>
        <p:nvPicPr>
          <p:cNvPr id="117764" name="Picture 2"/>
          <p:cNvPicPr>
            <a:picLocks noGrp="1" noChangeAspect="1" noChangeArrowheads="1"/>
          </p:cNvPicPr>
          <p:nvPr>
            <p:ph idx="1"/>
          </p:nvPr>
        </p:nvPicPr>
        <p:blipFill>
          <a:blip r:embed="rId2"/>
          <a:srcRect/>
          <a:stretch>
            <a:fillRect/>
          </a:stretch>
        </p:blipFill>
        <p:spPr>
          <a:xfrm>
            <a:off x="533400" y="1752600"/>
            <a:ext cx="8172450" cy="3962400"/>
          </a:xfr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4"/>
          <p:cNvSpPr>
            <a:spLocks noGrp="1"/>
          </p:cNvSpPr>
          <p:nvPr>
            <p:ph type="title"/>
          </p:nvPr>
        </p:nvSpPr>
        <p:spPr/>
        <p:txBody>
          <a:bodyPr/>
          <a:lstStyle/>
          <a:p>
            <a:r>
              <a:rPr lang="zh-CN" altLang="en-US" smtClean="0"/>
              <a:t>例</a:t>
            </a:r>
            <a:r>
              <a:rPr lang="en-US" altLang="zh-CN" smtClean="0"/>
              <a:t>…… </a:t>
            </a:r>
            <a:r>
              <a:rPr lang="en-US" altLang="zh-CN" smtClean="0">
                <a:latin typeface="Times New Roman" pitchFamily="18" charset="0"/>
                <a:cs typeface="Times New Roman" pitchFamily="18" charset="0"/>
              </a:rPr>
              <a:t>SubsetConstruction(N)</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9345CB3E-0494-4A48-95EE-295BC7C1C5BF}" type="slidenum">
              <a:rPr lang="zh-CN" altLang="en-US" smtClean="0"/>
              <a:pPr>
                <a:defRPr/>
              </a:pPr>
              <a:t>104</a:t>
            </a:fld>
            <a:endParaRPr lang="en-US" altLang="zh-CN"/>
          </a:p>
        </p:txBody>
      </p:sp>
      <p:pic>
        <p:nvPicPr>
          <p:cNvPr id="118788" name="Picture 2"/>
          <p:cNvPicPr>
            <a:picLocks noGrp="1" noChangeAspect="1" noChangeArrowheads="1"/>
          </p:cNvPicPr>
          <p:nvPr>
            <p:ph idx="1"/>
          </p:nvPr>
        </p:nvPicPr>
        <p:blipFill>
          <a:blip r:embed="rId2"/>
          <a:srcRect/>
          <a:stretch>
            <a:fillRect/>
          </a:stretch>
        </p:blipFill>
        <p:spPr>
          <a:xfrm>
            <a:off x="381000" y="1741488"/>
            <a:ext cx="8237538" cy="4278312"/>
          </a:xfr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4"/>
          <p:cNvSpPr>
            <a:spLocks noGrp="1"/>
          </p:cNvSpPr>
          <p:nvPr>
            <p:ph type="title"/>
          </p:nvPr>
        </p:nvSpPr>
        <p:spPr/>
        <p:txBody>
          <a:bodyPr/>
          <a:lstStyle/>
          <a:p>
            <a:r>
              <a:rPr lang="zh-CN" altLang="en-US" smtClean="0"/>
              <a:t>例</a:t>
            </a:r>
            <a:r>
              <a:rPr lang="en-US" altLang="zh-CN" smtClean="0"/>
              <a:t>…… </a:t>
            </a:r>
            <a:r>
              <a:rPr lang="en-US" altLang="zh-CN" smtClean="0">
                <a:latin typeface="Times New Roman" pitchFamily="18" charset="0"/>
                <a:cs typeface="Times New Roman" pitchFamily="18" charset="0"/>
              </a:rPr>
              <a:t>SubsetConstruction(N)</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78DDC5A8-2C32-4987-92AB-D84061D4A8EE}" type="slidenum">
              <a:rPr lang="zh-CN" altLang="en-US" smtClean="0"/>
              <a:pPr>
                <a:defRPr/>
              </a:pPr>
              <a:t>105</a:t>
            </a:fld>
            <a:endParaRPr lang="en-US" altLang="zh-CN"/>
          </a:p>
        </p:txBody>
      </p:sp>
      <p:pic>
        <p:nvPicPr>
          <p:cNvPr id="119812" name="Picture 2"/>
          <p:cNvPicPr>
            <a:picLocks noGrp="1" noChangeAspect="1" noChangeArrowheads="1"/>
          </p:cNvPicPr>
          <p:nvPr>
            <p:ph idx="1"/>
          </p:nvPr>
        </p:nvPicPr>
        <p:blipFill>
          <a:blip r:embed="rId2"/>
          <a:srcRect/>
          <a:stretch>
            <a:fillRect/>
          </a:stretch>
        </p:blipFill>
        <p:spPr>
          <a:xfrm>
            <a:off x="546100" y="1828800"/>
            <a:ext cx="8223250" cy="4267200"/>
          </a:xfr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4"/>
          <p:cNvSpPr>
            <a:spLocks noGrp="1"/>
          </p:cNvSpPr>
          <p:nvPr>
            <p:ph type="title"/>
          </p:nvPr>
        </p:nvSpPr>
        <p:spPr/>
        <p:txBody>
          <a:bodyPr/>
          <a:lstStyle/>
          <a:p>
            <a:r>
              <a:rPr lang="zh-CN" altLang="en-US" smtClean="0"/>
              <a:t>例</a:t>
            </a:r>
            <a:r>
              <a:rPr lang="en-US" altLang="zh-CN" smtClean="0"/>
              <a:t>…… </a:t>
            </a:r>
            <a:r>
              <a:rPr lang="en-US" altLang="zh-CN" smtClean="0">
                <a:latin typeface="Times New Roman" pitchFamily="18" charset="0"/>
                <a:cs typeface="Times New Roman" pitchFamily="18" charset="0"/>
              </a:rPr>
              <a:t>SubsetConstruction(N)</a:t>
            </a:r>
            <a:endParaRPr lang="zh-CN" altLang="en-US" smtClean="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270332A7-B716-4958-B7A3-714E8AF8C54C}" type="slidenum">
              <a:rPr lang="zh-CN" altLang="en-US" smtClean="0"/>
              <a:pPr>
                <a:defRPr/>
              </a:pPr>
              <a:t>106</a:t>
            </a:fld>
            <a:endParaRPr lang="en-US" altLang="zh-CN"/>
          </a:p>
        </p:txBody>
      </p:sp>
      <p:pic>
        <p:nvPicPr>
          <p:cNvPr id="120836" name="Picture 2"/>
          <p:cNvPicPr>
            <a:picLocks noGrp="1" noChangeAspect="1" noChangeArrowheads="1"/>
          </p:cNvPicPr>
          <p:nvPr>
            <p:ph idx="1"/>
          </p:nvPr>
        </p:nvPicPr>
        <p:blipFill>
          <a:blip r:embed="rId2"/>
          <a:srcRect/>
          <a:stretch>
            <a:fillRect/>
          </a:stretch>
        </p:blipFill>
        <p:spPr>
          <a:xfrm>
            <a:off x="339725" y="1905000"/>
            <a:ext cx="8491538" cy="4038600"/>
          </a:xfr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7"/>
          <p:cNvSpPr>
            <a:spLocks noGrp="1"/>
          </p:cNvSpPr>
          <p:nvPr>
            <p:ph type="title"/>
          </p:nvPr>
        </p:nvSpPr>
        <p:spPr>
          <a:xfrm>
            <a:off x="533400" y="533400"/>
            <a:ext cx="3276600" cy="563563"/>
          </a:xfrm>
        </p:spPr>
        <p:txBody>
          <a:bodyPr/>
          <a:lstStyle/>
          <a:p>
            <a:pPr algn="l"/>
            <a:r>
              <a:rPr lang="zh-CN" altLang="en-US" smtClean="0"/>
              <a:t>例</a:t>
            </a:r>
            <a:r>
              <a:rPr lang="en-US" altLang="zh-CN" smtClean="0"/>
              <a:t>……NFA</a:t>
            </a:r>
            <a:r>
              <a:rPr lang="zh-CN" altLang="en-US" smtClean="0"/>
              <a:t>确定化</a:t>
            </a:r>
          </a:p>
        </p:txBody>
      </p:sp>
      <p:graphicFrame>
        <p:nvGraphicFramePr>
          <p:cNvPr id="7170" name="Object 2"/>
          <p:cNvGraphicFramePr>
            <a:graphicFrameLocks noChangeAspect="1"/>
          </p:cNvGraphicFramePr>
          <p:nvPr/>
        </p:nvGraphicFramePr>
        <p:xfrm>
          <a:off x="3429000" y="381000"/>
          <a:ext cx="5645150" cy="1828800"/>
        </p:xfrm>
        <a:graphic>
          <a:graphicData uri="http://schemas.openxmlformats.org/presentationml/2006/ole">
            <mc:AlternateContent xmlns:mc="http://schemas.openxmlformats.org/markup-compatibility/2006">
              <mc:Choice xmlns:v="urn:schemas-microsoft-com:vml" Requires="v">
                <p:oleObj spid="_x0000_s7209" name="Visio" r:id="rId3" imgW="3657168" imgH="1263816" progId="Visio.Drawing.11">
                  <p:embed/>
                </p:oleObj>
              </mc:Choice>
              <mc:Fallback>
                <p:oleObj name="Visio" r:id="rId3" imgW="3657168" imgH="1263816"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81000"/>
                        <a:ext cx="5645150" cy="1828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Group 101"/>
          <p:cNvGraphicFramePr>
            <a:graphicFrameLocks noGrp="1"/>
          </p:cNvGraphicFramePr>
          <p:nvPr/>
        </p:nvGraphicFramePr>
        <p:xfrm>
          <a:off x="1295400" y="2514600"/>
          <a:ext cx="6634163" cy="3814766"/>
        </p:xfrm>
        <a:graphic>
          <a:graphicData uri="http://schemas.openxmlformats.org/drawingml/2006/table">
            <a:tbl>
              <a:tblPr/>
              <a:tblGrid>
                <a:gridCol w="2070100"/>
                <a:gridCol w="2044700"/>
                <a:gridCol w="2519363"/>
              </a:tblGrid>
              <a:tr h="536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smtClean="0">
                          <a:ln>
                            <a:noFill/>
                          </a:ln>
                          <a:solidFill>
                            <a:schemeClr val="tx1"/>
                          </a:solidFill>
                          <a:effectLst/>
                          <a:latin typeface="Times New Roman" pitchFamily="18" charset="0"/>
                          <a:ea typeface="宋体" charset="-122"/>
                          <a:cs typeface="Times New Roman" pitchFamily="18" charset="0"/>
                        </a:rPr>
                        <a:t>NFA</a:t>
                      </a:r>
                      <a:r>
                        <a:rPr kumimoji="1" lang="zh-CN" altLang="en-US"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状态集</a:t>
                      </a:r>
                      <a:r>
                        <a:rPr kumimoji="1"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smtClean="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dirty="0" err="1" smtClean="0">
                          <a:ln>
                            <a:noFill/>
                          </a:ln>
                          <a:solidFill>
                            <a:schemeClr val="tx1"/>
                          </a:solidFill>
                          <a:effectLst/>
                          <a:latin typeface="Times New Roman" pitchFamily="18" charset="0"/>
                          <a:ea typeface="宋体" charset="-122"/>
                          <a:cs typeface="Times New Roman" pitchFamily="18" charset="0"/>
                          <a:sym typeface="Symbol" pitchFamily="18" charset="2"/>
                        </a:rPr>
                        <a:t>a</a:t>
                      </a:r>
                      <a:endParaRPr kumimoji="1" lang="en-US" altLang="zh-CN" sz="2000" b="0" i="1" u="none" strike="noStrike" cap="none" normalizeH="0" baseline="-25000" dirty="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smtClean="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dirty="0" err="1" smtClean="0">
                          <a:ln>
                            <a:noFill/>
                          </a:ln>
                          <a:solidFill>
                            <a:schemeClr val="tx1"/>
                          </a:solidFill>
                          <a:effectLst/>
                          <a:latin typeface="Times New Roman" pitchFamily="18" charset="0"/>
                          <a:ea typeface="宋体" charset="-122"/>
                          <a:cs typeface="Times New Roman" pitchFamily="18" charset="0"/>
                          <a:sym typeface="Symbol" pitchFamily="18" charset="2"/>
                        </a:rPr>
                        <a:t>b</a:t>
                      </a:r>
                      <a:endParaRPr kumimoji="1" lang="en-US" altLang="zh-CN" sz="2000" b="0" i="1" u="none" strike="noStrike" cap="none" normalizeH="0" baseline="-25000" dirty="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{X, 5,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dirty="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dirty="0" smtClean="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10" name="内容占位符 7"/>
          <p:cNvSpPr>
            <a:spLocks noGrp="1"/>
          </p:cNvSpPr>
          <p:nvPr>
            <p:ph idx="1"/>
          </p:nvPr>
        </p:nvSpPr>
        <p:spPr>
          <a:xfrm>
            <a:off x="457200" y="1524000"/>
            <a:ext cx="8229600" cy="685800"/>
          </a:xfrm>
        </p:spPr>
        <p:txBody>
          <a:bodyPr/>
          <a:lstStyle/>
          <a:p>
            <a:r>
              <a:rPr lang="en-US" altLang="zh-CN" i="1" smtClean="0"/>
              <a:t> (a|b)*(aa|bb)(a|b)*</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标题 9"/>
          <p:cNvSpPr>
            <a:spLocks noGrp="1"/>
          </p:cNvSpPr>
          <p:nvPr>
            <p:ph type="title"/>
          </p:nvPr>
        </p:nvSpPr>
        <p:spPr/>
        <p:txBody>
          <a:bodyPr/>
          <a:lstStyle/>
          <a:p>
            <a:r>
              <a:rPr lang="zh-CN" altLang="en-US" smtClean="0"/>
              <a:t>例</a:t>
            </a:r>
            <a:r>
              <a:rPr lang="en-US" altLang="zh-CN" smtClean="0"/>
              <a:t>……NFA</a:t>
            </a:r>
            <a:r>
              <a:rPr lang="zh-CN" altLang="en-US" smtClean="0"/>
              <a:t>确定化</a:t>
            </a:r>
          </a:p>
        </p:txBody>
      </p:sp>
      <p:sp>
        <p:nvSpPr>
          <p:cNvPr id="121859" name="内容占位符 7"/>
          <p:cNvSpPr>
            <a:spLocks noGrp="1"/>
          </p:cNvSpPr>
          <p:nvPr>
            <p:ph idx="1"/>
          </p:nvPr>
        </p:nvSpPr>
        <p:spPr>
          <a:xfrm>
            <a:off x="457200" y="1371600"/>
            <a:ext cx="8229600" cy="609600"/>
          </a:xfrm>
        </p:spPr>
        <p:txBody>
          <a:bodyPr/>
          <a:lstStyle/>
          <a:p>
            <a:r>
              <a:rPr lang="zh-CN" altLang="en-US" smtClean="0"/>
              <a:t>状态重命名</a:t>
            </a:r>
            <a:endParaRPr lang="en-US" altLang="zh-CN" smtClean="0"/>
          </a:p>
        </p:txBody>
      </p:sp>
      <p:graphicFrame>
        <p:nvGraphicFramePr>
          <p:cNvPr id="6" name="Group 101"/>
          <p:cNvGraphicFramePr>
            <a:graphicFrameLocks noGrp="1"/>
          </p:cNvGraphicFramePr>
          <p:nvPr/>
        </p:nvGraphicFramePr>
        <p:xfrm>
          <a:off x="533400" y="2182813"/>
          <a:ext cx="8077200" cy="3452813"/>
        </p:xfrm>
        <a:graphic>
          <a:graphicData uri="http://schemas.openxmlformats.org/drawingml/2006/table">
            <a:tbl>
              <a:tblPr/>
              <a:tblGrid>
                <a:gridCol w="1981200"/>
                <a:gridCol w="1377950"/>
                <a:gridCol w="1898650"/>
                <a:gridCol w="457200"/>
                <a:gridCol w="1946275"/>
                <a:gridCol w="415925"/>
              </a:tblGrid>
              <a:tr h="422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NFA</a:t>
                      </a:r>
                      <a:r>
                        <a:rPr kumimoji="1" lang="zh-CN" altLang="en-US"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状态集</a:t>
                      </a:r>
                      <a:r>
                        <a:rPr kumimoji="1"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cs typeface="Times New Roman" pitchFamily="18" charset="0"/>
                        </a:rPr>
                        <a:t>DFA</a:t>
                      </a:r>
                      <a:r>
                        <a:rPr kumimoji="1" lang="zh-CN" altLang="en-US" sz="2000" b="1" i="0" u="none" strike="noStrike" cap="none" normalizeH="0" baseline="0" smtClean="0">
                          <a:ln>
                            <a:noFill/>
                          </a:ln>
                          <a:solidFill>
                            <a:srgbClr val="FF3300"/>
                          </a:solidFill>
                          <a:effectLst/>
                          <a:latin typeface="Times New Roman" pitchFamily="18" charset="0"/>
                          <a:ea typeface="宋体" charset="-122"/>
                          <a:cs typeface="Times New Roman" pitchFamily="18" charset="0"/>
                        </a:rPr>
                        <a:t>状态</a:t>
                      </a:r>
                      <a:r>
                        <a:rPr kumimoji="1" lang="en-US" altLang="zh-CN" sz="2000" b="1" i="1" u="none" strike="noStrike" cap="none" normalizeH="0" baseline="0" smtClean="0">
                          <a:ln>
                            <a:noFill/>
                          </a:ln>
                          <a:solidFill>
                            <a:srgbClr val="FF3300"/>
                          </a:solidFill>
                          <a:effectLst/>
                          <a:latin typeface="Times New Roman" pitchFamily="18" charset="0"/>
                          <a:ea typeface="宋体" charset="-122"/>
                          <a:cs typeface="Times New Roman" pitchFamily="18"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smtClean="0">
                          <a:ln>
                            <a:noFill/>
                          </a:ln>
                          <a:solidFill>
                            <a:schemeClr val="tx1"/>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smtClean="0">
                          <a:ln>
                            <a:noFill/>
                          </a:ln>
                          <a:solidFill>
                            <a:srgbClr val="FF3300"/>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smtClean="0">
                          <a:ln>
                            <a:noFill/>
                          </a:ln>
                          <a:solidFill>
                            <a:schemeClr val="tx1"/>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smtClean="0">
                          <a:ln>
                            <a:noFill/>
                          </a:ln>
                          <a:solidFill>
                            <a:srgbClr val="FF3300"/>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{X, 5,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smtClean="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标题 8"/>
          <p:cNvSpPr>
            <a:spLocks noGrp="1"/>
          </p:cNvSpPr>
          <p:nvPr>
            <p:ph type="title"/>
          </p:nvPr>
        </p:nvSpPr>
        <p:spPr/>
        <p:txBody>
          <a:bodyPr/>
          <a:lstStyle/>
          <a:p>
            <a:r>
              <a:rPr lang="zh-CN" altLang="en-US" smtClean="0"/>
              <a:t>例</a:t>
            </a:r>
            <a:r>
              <a:rPr lang="en-US" altLang="zh-CN" smtClean="0"/>
              <a:t>……NFA</a:t>
            </a:r>
            <a:r>
              <a:rPr lang="zh-CN" altLang="en-US" smtClean="0"/>
              <a:t>确定化</a:t>
            </a:r>
          </a:p>
        </p:txBody>
      </p:sp>
      <p:sp>
        <p:nvSpPr>
          <p:cNvPr id="8197" name="内容占位符 7"/>
          <p:cNvSpPr>
            <a:spLocks noGrp="1"/>
          </p:cNvSpPr>
          <p:nvPr>
            <p:ph idx="1"/>
          </p:nvPr>
        </p:nvSpPr>
        <p:spPr>
          <a:xfrm>
            <a:off x="457200" y="1371600"/>
            <a:ext cx="8229600" cy="1066800"/>
          </a:xfrm>
        </p:spPr>
        <p:txBody>
          <a:bodyPr/>
          <a:lstStyle/>
          <a:p>
            <a:r>
              <a:rPr lang="en-US" altLang="zh-CN" smtClean="0"/>
              <a:t>DFA</a:t>
            </a:r>
            <a:r>
              <a:rPr lang="zh-CN" altLang="en-US" smtClean="0"/>
              <a:t>的转换表和转换图</a:t>
            </a:r>
            <a:endParaRPr lang="en-US" altLang="zh-CN" smtClean="0"/>
          </a:p>
          <a:p>
            <a:pPr lvl="1"/>
            <a:r>
              <a:rPr lang="zh-CN" altLang="en-US" smtClean="0"/>
              <a:t>包含原</a:t>
            </a:r>
            <a:r>
              <a:rPr lang="en-US" altLang="zh-CN" smtClean="0"/>
              <a:t>NFA</a:t>
            </a:r>
            <a:r>
              <a:rPr lang="zh-CN" altLang="en-US" smtClean="0"/>
              <a:t>终态的状态子集是</a:t>
            </a:r>
            <a:r>
              <a:rPr lang="en-US" altLang="zh-CN" smtClean="0"/>
              <a:t>DFA</a:t>
            </a:r>
            <a:r>
              <a:rPr lang="zh-CN" altLang="en-US" smtClean="0"/>
              <a:t>的终态</a:t>
            </a:r>
            <a:endParaRPr lang="en-US" altLang="zh-CN" smtClean="0"/>
          </a:p>
        </p:txBody>
      </p:sp>
      <p:graphicFrame>
        <p:nvGraphicFramePr>
          <p:cNvPr id="6" name="Group 101"/>
          <p:cNvGraphicFramePr>
            <a:graphicFrameLocks noGrp="1"/>
          </p:cNvGraphicFramePr>
          <p:nvPr/>
        </p:nvGraphicFramePr>
        <p:xfrm>
          <a:off x="838200" y="2773363"/>
          <a:ext cx="2590800" cy="3169920"/>
        </p:xfrm>
        <a:graphic>
          <a:graphicData uri="http://schemas.openxmlformats.org/drawingml/2006/table">
            <a:tbl>
              <a:tblPr/>
              <a:tblGrid>
                <a:gridCol w="1109663"/>
                <a:gridCol w="752475"/>
                <a:gridCol w="728662"/>
              </a:tblGrid>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00264D"/>
                          </a:solidFill>
                          <a:effectLst/>
                          <a:latin typeface="Times New Roman" pitchFamily="18" charset="0"/>
                          <a:ea typeface="宋体" charset="-122"/>
                          <a:cs typeface="Times New Roman" pitchFamily="18" charset="0"/>
                        </a:rPr>
                        <a:t>状态</a:t>
                      </a:r>
                      <a:r>
                        <a:rPr kumimoji="1" lang="en-US" altLang="zh-CN" sz="2000" b="1" i="1" u="none" strike="noStrike" cap="none" normalizeH="0" baseline="0" smtClean="0">
                          <a:ln>
                            <a:noFill/>
                          </a:ln>
                          <a:solidFill>
                            <a:srgbClr val="00264D"/>
                          </a:solidFill>
                          <a:effectLst/>
                          <a:latin typeface="Times New Roman" pitchFamily="18" charset="0"/>
                          <a:ea typeface="宋体" charset="-122"/>
                          <a:cs typeface="Times New Roman" pitchFamily="18"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smtClean="0">
                          <a:ln>
                            <a:noFill/>
                          </a:ln>
                          <a:solidFill>
                            <a:srgbClr val="00264D"/>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smtClean="0">
                          <a:ln>
                            <a:noFill/>
                          </a:ln>
                          <a:solidFill>
                            <a:srgbClr val="00264D"/>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smtClean="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194" name="Object 2"/>
          <p:cNvGraphicFramePr>
            <a:graphicFrameLocks noChangeAspect="1"/>
          </p:cNvGraphicFramePr>
          <p:nvPr/>
        </p:nvGraphicFramePr>
        <p:xfrm>
          <a:off x="3733800" y="2590800"/>
          <a:ext cx="5064125" cy="3048000"/>
        </p:xfrm>
        <a:graphic>
          <a:graphicData uri="http://schemas.openxmlformats.org/presentationml/2006/ole">
            <mc:AlternateContent xmlns:mc="http://schemas.openxmlformats.org/markup-compatibility/2006">
              <mc:Choice xmlns:v="urn:schemas-microsoft-com:vml" Requires="v">
                <p:oleObj spid="_x0000_s8233" name="Visio" r:id="rId4" imgW="3656971" imgH="2235907" progId="Visio.Drawing.11">
                  <p:embed/>
                </p:oleObj>
              </mc:Choice>
              <mc:Fallback>
                <p:oleObj name="Visio" r:id="rId4" imgW="3656971" imgH="2235907"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590800"/>
                        <a:ext cx="50641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词法单元的类别</a:t>
            </a:r>
          </a:p>
        </p:txBody>
      </p:sp>
      <p:sp>
        <p:nvSpPr>
          <p:cNvPr id="22531" name="内容占位符 2"/>
          <p:cNvSpPr>
            <a:spLocks noGrp="1"/>
          </p:cNvSpPr>
          <p:nvPr>
            <p:ph idx="1"/>
          </p:nvPr>
        </p:nvSpPr>
        <p:spPr/>
        <p:txBody>
          <a:bodyPr/>
          <a:lstStyle/>
          <a:p>
            <a:pPr>
              <a:lnSpc>
                <a:spcPct val="110000"/>
              </a:lnSpc>
              <a:defRPr/>
            </a:pPr>
            <a:r>
              <a:rPr lang="zh-CN" altLang="en-US" smtClean="0"/>
              <a:t>关键字</a:t>
            </a:r>
            <a:endParaRPr lang="en-US" altLang="zh-CN" smtClean="0"/>
          </a:p>
          <a:p>
            <a:pPr lvl="1">
              <a:lnSpc>
                <a:spcPct val="110000"/>
              </a:lnSpc>
              <a:defRPr/>
            </a:pPr>
            <a:r>
              <a:rPr lang="zh-CN" altLang="en-US" smtClean="0"/>
              <a:t>每个关键字一个词法单元，一个关键字的模式就是它本身</a:t>
            </a:r>
            <a:endParaRPr lang="en-US" altLang="zh-CN" smtClean="0"/>
          </a:p>
          <a:p>
            <a:pPr>
              <a:lnSpc>
                <a:spcPct val="110000"/>
              </a:lnSpc>
              <a:defRPr/>
            </a:pPr>
            <a:r>
              <a:rPr lang="zh-CN" altLang="en-US" smtClean="0"/>
              <a:t>运算符</a:t>
            </a:r>
            <a:endParaRPr lang="en-US" altLang="zh-CN" smtClean="0"/>
          </a:p>
          <a:p>
            <a:pPr lvl="1">
              <a:lnSpc>
                <a:spcPct val="110000"/>
              </a:lnSpc>
              <a:defRPr/>
            </a:pPr>
            <a:r>
              <a:rPr lang="zh-CN" altLang="en-US" smtClean="0"/>
              <a:t>每个运算符一个词法单元，或者一类运算符一个词法单元，例如算术运算符、比较运算符</a:t>
            </a:r>
            <a:endParaRPr lang="en-US" altLang="zh-CN" smtClean="0"/>
          </a:p>
          <a:p>
            <a:pPr>
              <a:lnSpc>
                <a:spcPct val="110000"/>
              </a:lnSpc>
              <a:defRPr/>
            </a:pPr>
            <a:r>
              <a:rPr lang="zh-CN" altLang="en-US" smtClean="0"/>
              <a:t>标识符</a:t>
            </a:r>
            <a:endParaRPr lang="en-US" altLang="zh-CN" smtClean="0"/>
          </a:p>
          <a:p>
            <a:pPr lvl="1">
              <a:lnSpc>
                <a:spcPct val="110000"/>
              </a:lnSpc>
              <a:defRPr/>
            </a:pPr>
            <a:r>
              <a:rPr lang="zh-CN" altLang="en-US" smtClean="0"/>
              <a:t>标识符有一个词法单元，表示所有的标识符</a:t>
            </a:r>
            <a:endParaRPr lang="en-US" altLang="zh-CN" smtClean="0"/>
          </a:p>
          <a:p>
            <a:pPr>
              <a:lnSpc>
                <a:spcPct val="110000"/>
              </a:lnSpc>
              <a:defRPr/>
            </a:pPr>
            <a:r>
              <a:rPr lang="zh-CN" altLang="en-US" smtClean="0"/>
              <a:t>常量</a:t>
            </a:r>
            <a:endParaRPr lang="en-US" altLang="zh-CN" smtClean="0"/>
          </a:p>
          <a:p>
            <a:pPr lvl="1">
              <a:lnSpc>
                <a:spcPct val="110000"/>
              </a:lnSpc>
              <a:defRPr/>
            </a:pPr>
            <a:r>
              <a:rPr lang="zh-CN" altLang="en-US" smtClean="0"/>
              <a:t>一个或多个词法单元，例如整型常量和字符串常量</a:t>
            </a:r>
            <a:endParaRPr lang="en-US" altLang="zh-CN" smtClean="0"/>
          </a:p>
          <a:p>
            <a:pPr>
              <a:lnSpc>
                <a:spcPct val="110000"/>
              </a:lnSpc>
              <a:defRPr/>
            </a:pPr>
            <a:r>
              <a:rPr lang="zh-CN" altLang="en-US" smtClean="0"/>
              <a:t>标点符号（分隔符）</a:t>
            </a:r>
            <a:endParaRPr lang="en-US" altLang="zh-CN" smtClean="0"/>
          </a:p>
          <a:p>
            <a:pPr lvl="1">
              <a:lnSpc>
                <a:spcPct val="110000"/>
              </a:lnSpc>
              <a:defRPr/>
            </a:pPr>
            <a:r>
              <a:rPr lang="zh-CN" altLang="en-US" smtClean="0"/>
              <a:t>每个标点符号一个词法单元，例如左右括号、逗号、分号</a:t>
            </a:r>
          </a:p>
        </p:txBody>
      </p:sp>
      <p:sp>
        <p:nvSpPr>
          <p:cNvPr id="4" name="灯片编号占位符 3"/>
          <p:cNvSpPr>
            <a:spLocks noGrp="1"/>
          </p:cNvSpPr>
          <p:nvPr>
            <p:ph type="sldNum" sz="quarter" idx="10"/>
          </p:nvPr>
        </p:nvSpPr>
        <p:spPr/>
        <p:txBody>
          <a:bodyPr/>
          <a:lstStyle/>
          <a:p>
            <a:pPr>
              <a:defRPr/>
            </a:pPr>
            <a:fld id="{F2C06C29-3640-404F-9A8D-A6C369C3BF52}" type="slidenum">
              <a:rPr lang="zh-CN" altLang="en-US" smtClean="0"/>
              <a:pPr>
                <a:defRPr/>
              </a:pPr>
              <a:t>11</a:t>
            </a:fld>
            <a:endParaRPr lang="en-US" altLang="zh-CN"/>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srcRect/>
          <a:stretch>
            <a:fillRect/>
          </a:stretch>
        </p:blipFill>
        <p:spPr bwMode="auto">
          <a:xfrm>
            <a:off x="0" y="1752600"/>
            <a:ext cx="8458200" cy="3276600"/>
          </a:xfrm>
          <a:prstGeom prst="rect">
            <a:avLst/>
          </a:prstGeom>
          <a:noFill/>
          <a:ln w="9525">
            <a:noFill/>
            <a:miter lim="800000"/>
            <a:headEnd/>
            <a:tailEnd/>
          </a:ln>
        </p:spPr>
      </p:pic>
      <p:sp>
        <p:nvSpPr>
          <p:cNvPr id="122883" name="标题 4"/>
          <p:cNvSpPr>
            <a:spLocks noGrp="1"/>
          </p:cNvSpPr>
          <p:nvPr>
            <p:ph type="title"/>
          </p:nvPr>
        </p:nvSpPr>
        <p:spPr/>
        <p:txBody>
          <a:bodyPr/>
          <a:lstStyle/>
          <a:p>
            <a:r>
              <a:rPr lang="zh-CN" altLang="en-US" smtClean="0"/>
              <a:t>例</a:t>
            </a:r>
            <a:r>
              <a:rPr lang="en-US" altLang="zh-CN" smtClean="0"/>
              <a:t>……</a:t>
            </a:r>
            <a:r>
              <a:rPr lang="zh-CN" altLang="en-US" smtClean="0"/>
              <a:t>从</a:t>
            </a:r>
            <a:r>
              <a:rPr lang="en-US" altLang="zh-CN" smtClean="0"/>
              <a:t>NFA</a:t>
            </a:r>
            <a:r>
              <a:rPr lang="zh-CN" altLang="en-US" smtClean="0"/>
              <a:t>到</a:t>
            </a:r>
            <a:r>
              <a:rPr lang="en-US" altLang="zh-CN" smtClean="0"/>
              <a:t>DFA</a:t>
            </a:r>
            <a:endParaRPr lang="zh-CN" altLang="en-US" smtClean="0"/>
          </a:p>
        </p:txBody>
      </p:sp>
      <p:sp>
        <p:nvSpPr>
          <p:cNvPr id="122884" name="内容占位符 5"/>
          <p:cNvSpPr>
            <a:spLocks noGrp="1"/>
          </p:cNvSpPr>
          <p:nvPr>
            <p:ph idx="1"/>
          </p:nvPr>
        </p:nvSpPr>
        <p:spPr>
          <a:xfrm>
            <a:off x="457200" y="1371600"/>
            <a:ext cx="8229600" cy="609600"/>
          </a:xfrm>
        </p:spPr>
        <p:txBody>
          <a:bodyPr/>
          <a:lstStyle/>
          <a:p>
            <a:r>
              <a:rPr lang="zh-CN" altLang="en-US" smtClean="0"/>
              <a:t>接受语言</a:t>
            </a:r>
            <a:r>
              <a:rPr lang="en-US" altLang="zh-CN" i="1" smtClean="0"/>
              <a:t>(a|b)*abb</a:t>
            </a:r>
            <a:r>
              <a:rPr lang="zh-CN" altLang="en-US" smtClean="0"/>
              <a:t>的</a:t>
            </a:r>
            <a:r>
              <a:rPr lang="en-US" altLang="zh-CN" i="1" smtClean="0"/>
              <a:t>NFA</a:t>
            </a:r>
            <a:endParaRPr lang="zh-CN" altLang="en-US" i="1" smtClean="0"/>
          </a:p>
        </p:txBody>
      </p:sp>
      <p:pic>
        <p:nvPicPr>
          <p:cNvPr id="122885" name="Picture 3"/>
          <p:cNvPicPr>
            <a:picLocks noChangeAspect="1" noChangeArrowheads="1"/>
          </p:cNvPicPr>
          <p:nvPr/>
        </p:nvPicPr>
        <p:blipFill>
          <a:blip r:embed="rId3"/>
          <a:srcRect/>
          <a:stretch>
            <a:fillRect/>
          </a:stretch>
        </p:blipFill>
        <p:spPr bwMode="auto">
          <a:xfrm>
            <a:off x="3810000" y="4603750"/>
            <a:ext cx="5327650" cy="217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3"/>
          <p:cNvSpPr>
            <a:spLocks noGrp="1"/>
          </p:cNvSpPr>
          <p:nvPr>
            <p:ph type="title"/>
          </p:nvPr>
        </p:nvSpPr>
        <p:spPr/>
        <p:txBody>
          <a:bodyPr/>
          <a:lstStyle/>
          <a:p>
            <a:r>
              <a:rPr lang="zh-CN" altLang="en-US" smtClean="0"/>
              <a:t>最小化一个</a:t>
            </a:r>
            <a:r>
              <a:rPr lang="en-US" altLang="zh-CN" smtClean="0"/>
              <a:t>DFA</a:t>
            </a:r>
            <a:r>
              <a:rPr lang="zh-CN" altLang="en-US" smtClean="0"/>
              <a:t>的状态数</a:t>
            </a:r>
          </a:p>
        </p:txBody>
      </p:sp>
      <p:sp>
        <p:nvSpPr>
          <p:cNvPr id="116739" name="内容占位符 4"/>
          <p:cNvSpPr>
            <a:spLocks noGrp="1"/>
          </p:cNvSpPr>
          <p:nvPr>
            <p:ph idx="1"/>
          </p:nvPr>
        </p:nvSpPr>
        <p:spPr>
          <a:xfrm>
            <a:off x="457200" y="1371600"/>
            <a:ext cx="8229600" cy="1295400"/>
          </a:xfrm>
        </p:spPr>
        <p:txBody>
          <a:bodyPr/>
          <a:lstStyle/>
          <a:p>
            <a:pPr>
              <a:defRPr/>
            </a:pPr>
            <a:r>
              <a:rPr lang="zh-CN" altLang="en-US" smtClean="0"/>
              <a:t>对于同一个语言，可以存在多个识别此语言的</a:t>
            </a:r>
            <a:r>
              <a:rPr lang="en-US" altLang="zh-CN" smtClean="0"/>
              <a:t>DFA</a:t>
            </a:r>
          </a:p>
          <a:p>
            <a:pPr lvl="1">
              <a:defRPr/>
            </a:pPr>
            <a:r>
              <a:rPr lang="zh-CN" altLang="en-US" smtClean="0"/>
              <a:t>例如，识别语言</a:t>
            </a:r>
            <a:r>
              <a:rPr lang="en-US" altLang="zh-CN" i="1" smtClean="0"/>
              <a:t>L((a|b)*abb)</a:t>
            </a:r>
            <a:r>
              <a:rPr lang="zh-CN" altLang="en-US" smtClean="0"/>
              <a:t>的两个</a:t>
            </a:r>
            <a:r>
              <a:rPr lang="en-US" altLang="zh-CN" i="1" smtClean="0"/>
              <a:t>DFA</a:t>
            </a:r>
            <a:r>
              <a:rPr lang="zh-CN" altLang="en-US" smtClean="0"/>
              <a:t>如图</a:t>
            </a:r>
          </a:p>
        </p:txBody>
      </p:sp>
      <p:pic>
        <p:nvPicPr>
          <p:cNvPr id="123908" name="Picture 2"/>
          <p:cNvPicPr>
            <a:picLocks noChangeAspect="1" noChangeArrowheads="1"/>
          </p:cNvPicPr>
          <p:nvPr/>
        </p:nvPicPr>
        <p:blipFill>
          <a:blip r:embed="rId2"/>
          <a:srcRect/>
          <a:stretch>
            <a:fillRect/>
          </a:stretch>
        </p:blipFill>
        <p:spPr bwMode="auto">
          <a:xfrm>
            <a:off x="152400" y="3429000"/>
            <a:ext cx="5287963" cy="3303588"/>
          </a:xfrm>
          <a:prstGeom prst="rect">
            <a:avLst/>
          </a:prstGeom>
          <a:noFill/>
          <a:ln w="9525">
            <a:noFill/>
            <a:miter lim="800000"/>
            <a:headEnd/>
            <a:tailEnd/>
          </a:ln>
        </p:spPr>
      </p:pic>
      <p:pic>
        <p:nvPicPr>
          <p:cNvPr id="123909" name="Picture 3"/>
          <p:cNvPicPr>
            <a:picLocks noChangeAspect="1" noChangeArrowheads="1"/>
          </p:cNvPicPr>
          <p:nvPr/>
        </p:nvPicPr>
        <p:blipFill>
          <a:blip r:embed="rId3"/>
          <a:srcRect/>
          <a:stretch>
            <a:fillRect/>
          </a:stretch>
        </p:blipFill>
        <p:spPr bwMode="auto">
          <a:xfrm>
            <a:off x="3124200" y="2514600"/>
            <a:ext cx="5618163" cy="2057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smtClean="0"/>
              <a:t>最小化一个</a:t>
            </a:r>
            <a:r>
              <a:rPr lang="en-US" altLang="zh-CN" smtClean="0"/>
              <a:t>DFA</a:t>
            </a:r>
            <a:r>
              <a:rPr lang="zh-CN" altLang="en-US" smtClean="0"/>
              <a:t>的状态数</a:t>
            </a:r>
          </a:p>
        </p:txBody>
      </p:sp>
      <p:sp>
        <p:nvSpPr>
          <p:cNvPr id="117763" name="内容占位符 2"/>
          <p:cNvSpPr>
            <a:spLocks noGrp="1"/>
          </p:cNvSpPr>
          <p:nvPr>
            <p:ph idx="1"/>
          </p:nvPr>
        </p:nvSpPr>
        <p:spPr/>
        <p:txBody>
          <a:bodyPr/>
          <a:lstStyle/>
          <a:p>
            <a:pPr>
              <a:defRPr/>
            </a:pPr>
            <a:r>
              <a:rPr lang="zh-CN" altLang="en-US" dirty="0" smtClean="0"/>
              <a:t>任何正则语言都有一个唯一的状态数目最少的</a:t>
            </a:r>
            <a:r>
              <a:rPr lang="en-US" altLang="zh-CN" i="1" dirty="0" smtClean="0"/>
              <a:t>DFA</a:t>
            </a:r>
          </a:p>
          <a:p>
            <a:pPr lvl="1">
              <a:defRPr/>
            </a:pPr>
            <a:r>
              <a:rPr lang="zh-CN" altLang="en-US" dirty="0" smtClean="0"/>
              <a:t>从任意一个接受相同语言的</a:t>
            </a:r>
            <a:r>
              <a:rPr lang="en-US" altLang="zh-CN" dirty="0" smtClean="0"/>
              <a:t>DFA</a:t>
            </a:r>
            <a:r>
              <a:rPr lang="zh-CN" altLang="en-US" dirty="0" smtClean="0"/>
              <a:t>出发，通过分组合并等价的状态，总是可以构建得到这个状态数最少的</a:t>
            </a:r>
            <a:r>
              <a:rPr lang="en-US" altLang="zh-CN" dirty="0" smtClean="0"/>
              <a:t>DFA</a:t>
            </a:r>
          </a:p>
          <a:p>
            <a:pPr>
              <a:defRPr/>
            </a:pPr>
            <a:r>
              <a:rPr lang="en-US" altLang="zh-CN" dirty="0" smtClean="0"/>
              <a:t>DFA</a:t>
            </a:r>
            <a:r>
              <a:rPr lang="zh-CN" altLang="en-US" dirty="0" smtClean="0"/>
              <a:t>状态最小化算法的工作原理</a:t>
            </a:r>
            <a:endParaRPr lang="en-US" altLang="zh-CN" dirty="0" smtClean="0"/>
          </a:p>
          <a:p>
            <a:pPr lvl="1">
              <a:defRPr/>
            </a:pPr>
            <a:r>
              <a:rPr lang="zh-CN" altLang="en-US" dirty="0" smtClean="0"/>
              <a:t>将一个</a:t>
            </a:r>
            <a:r>
              <a:rPr lang="en-US" altLang="zh-CN" dirty="0" smtClean="0"/>
              <a:t>DFA</a:t>
            </a:r>
            <a:r>
              <a:rPr lang="zh-CN" altLang="en-US" dirty="0" smtClean="0"/>
              <a:t>的状态集合划分成多个组，每个组中的各个状态之间相互不可区分</a:t>
            </a:r>
            <a:endParaRPr lang="en-US" altLang="zh-CN" dirty="0" smtClean="0"/>
          </a:p>
          <a:p>
            <a:pPr lvl="1">
              <a:defRPr/>
            </a:pPr>
            <a:r>
              <a:rPr lang="zh-CN" altLang="en-US" dirty="0" smtClean="0"/>
              <a:t>然后，将每个组中的状态合并成状态最少</a:t>
            </a:r>
            <a:r>
              <a:rPr lang="en-US" altLang="zh-CN" dirty="0" smtClean="0"/>
              <a:t>DFA</a:t>
            </a:r>
            <a:r>
              <a:rPr lang="zh-CN" altLang="en-US" dirty="0" smtClean="0"/>
              <a:t>的一个状态</a:t>
            </a:r>
            <a:endParaRPr lang="en-US" altLang="zh-CN" dirty="0" smtClean="0"/>
          </a:p>
        </p:txBody>
      </p:sp>
      <p:sp>
        <p:nvSpPr>
          <p:cNvPr id="4" name="灯片编号占位符 3"/>
          <p:cNvSpPr>
            <a:spLocks noGrp="1"/>
          </p:cNvSpPr>
          <p:nvPr>
            <p:ph type="sldNum" sz="quarter" idx="10"/>
          </p:nvPr>
        </p:nvSpPr>
        <p:spPr/>
        <p:txBody>
          <a:bodyPr/>
          <a:lstStyle/>
          <a:p>
            <a:pPr>
              <a:defRPr/>
            </a:pPr>
            <a:fld id="{5DF63A39-5146-4FD0-8074-80A7D5E27D1A}" type="slidenum">
              <a:rPr lang="zh-CN" altLang="en-US" smtClean="0"/>
              <a:pPr>
                <a:defRPr/>
              </a:pPr>
              <a:t>112</a:t>
            </a:fld>
            <a:endParaRPr lang="en-US" altLang="zh-CN"/>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fld id="{37C32608-E19C-42EB-925D-EA613C64284D}" type="slidenum">
              <a:rPr lang="zh-CN" altLang="en-US"/>
              <a:pPr>
                <a:defRPr/>
              </a:pPr>
              <a:t>113</a:t>
            </a:fld>
            <a:endParaRPr lang="en-US" altLang="zh-CN"/>
          </a:p>
        </p:txBody>
      </p:sp>
      <p:sp>
        <p:nvSpPr>
          <p:cNvPr id="9220" name="Rectangle 2"/>
          <p:cNvSpPr>
            <a:spLocks noGrp="1" noChangeArrowheads="1"/>
          </p:cNvSpPr>
          <p:nvPr>
            <p:ph type="title"/>
          </p:nvPr>
        </p:nvSpPr>
        <p:spPr/>
        <p:txBody>
          <a:bodyPr/>
          <a:lstStyle/>
          <a:p>
            <a:pPr eaLnBrk="1" hangingPunct="1"/>
            <a:r>
              <a:rPr lang="en-US" altLang="zh-CN" smtClean="0"/>
              <a:t>DFA</a:t>
            </a:r>
            <a:r>
              <a:rPr lang="zh-CN" altLang="en-US" smtClean="0"/>
              <a:t>的最小化算法</a:t>
            </a:r>
          </a:p>
        </p:txBody>
      </p:sp>
      <p:sp>
        <p:nvSpPr>
          <p:cNvPr id="5125" name="Rectangle 3"/>
          <p:cNvSpPr>
            <a:spLocks noGrp="1" noChangeArrowheads="1"/>
          </p:cNvSpPr>
          <p:nvPr>
            <p:ph type="body" idx="1"/>
          </p:nvPr>
        </p:nvSpPr>
        <p:spPr>
          <a:xfrm>
            <a:off x="381000" y="1295400"/>
            <a:ext cx="8366125" cy="914400"/>
          </a:xfrm>
        </p:spPr>
        <p:txBody>
          <a:bodyPr/>
          <a:lstStyle/>
          <a:p>
            <a:pPr eaLnBrk="1" hangingPunct="1">
              <a:lnSpc>
                <a:spcPct val="100000"/>
              </a:lnSpc>
              <a:defRPr/>
            </a:pPr>
            <a:r>
              <a:rPr lang="zh-CN" altLang="en-US" smtClean="0">
                <a:sym typeface="Symbol" pitchFamily="18" charset="2"/>
              </a:rPr>
              <a:t>状态的等价关系</a:t>
            </a:r>
            <a:r>
              <a:rPr lang="en-US" altLang="zh-CN" smtClean="0">
                <a:sym typeface="Symbol" pitchFamily="18" charset="2"/>
              </a:rPr>
              <a:t>()</a:t>
            </a:r>
          </a:p>
          <a:p>
            <a:pPr lvl="1" eaLnBrk="1" hangingPunct="1">
              <a:lnSpc>
                <a:spcPct val="100000"/>
              </a:lnSpc>
              <a:defRPr/>
            </a:pPr>
            <a:r>
              <a:rPr lang="zh-CN" altLang="en-US" smtClean="0">
                <a:sym typeface="Symbol" pitchFamily="18" charset="2"/>
              </a:rPr>
              <a:t>设 </a:t>
            </a:r>
            <a:r>
              <a:rPr lang="en-US" altLang="zh-CN" smtClean="0">
                <a:sym typeface="Symbol" pitchFamily="18" charset="2"/>
              </a:rPr>
              <a:t>s, t  S</a:t>
            </a:r>
            <a:r>
              <a:rPr lang="en-US" altLang="zh-CN" baseline="-25000" smtClean="0">
                <a:sym typeface="Symbol" pitchFamily="18" charset="2"/>
              </a:rPr>
              <a:t>M</a:t>
            </a:r>
            <a:r>
              <a:rPr lang="en-US" altLang="zh-CN" smtClean="0">
                <a:sym typeface="Symbol" pitchFamily="18" charset="2"/>
              </a:rPr>
              <a:t>, s  t, </a:t>
            </a:r>
            <a:r>
              <a:rPr lang="zh-CN" altLang="en-US" smtClean="0">
                <a:sym typeface="Symbol" pitchFamily="18" charset="2"/>
              </a:rPr>
              <a:t>定义</a:t>
            </a:r>
            <a:r>
              <a:rPr lang="en-US" altLang="zh-CN" smtClean="0">
                <a:sym typeface="Symbol" pitchFamily="18" charset="2"/>
              </a:rPr>
              <a:t>s  t, </a:t>
            </a:r>
            <a:r>
              <a:rPr lang="zh-CN" altLang="en-US" smtClean="0">
                <a:sym typeface="Symbol" pitchFamily="18" charset="2"/>
              </a:rPr>
              <a:t>若</a:t>
            </a:r>
            <a:r>
              <a:rPr lang="en-US" altLang="zh-CN" smtClean="0">
                <a:sym typeface="Symbol" pitchFamily="18" charset="2"/>
              </a:rPr>
              <a:t>w = a</a:t>
            </a:r>
            <a:r>
              <a:rPr lang="en-US" altLang="zh-CN" baseline="-25000" smtClean="0">
                <a:sym typeface="Symbol" pitchFamily="18" charset="2"/>
              </a:rPr>
              <a:t>1</a:t>
            </a:r>
            <a:r>
              <a:rPr lang="en-US" altLang="zh-CN" smtClean="0">
                <a:sym typeface="Symbol" pitchFamily="18" charset="2"/>
              </a:rPr>
              <a:t>a</a:t>
            </a:r>
            <a:r>
              <a:rPr lang="en-US" altLang="zh-CN" baseline="-25000" smtClean="0">
                <a:sym typeface="Symbol" pitchFamily="18" charset="2"/>
              </a:rPr>
              <a:t>2</a:t>
            </a:r>
            <a:r>
              <a:rPr lang="en-US" altLang="zh-CN" smtClean="0">
                <a:sym typeface="Symbol" pitchFamily="18" charset="2"/>
              </a:rPr>
              <a:t>…a</a:t>
            </a:r>
            <a:r>
              <a:rPr lang="en-US" altLang="zh-CN" baseline="-25000" smtClean="0">
                <a:sym typeface="Symbol" pitchFamily="18" charset="2"/>
              </a:rPr>
              <a:t>k</a:t>
            </a:r>
            <a:r>
              <a:rPr lang="en-US" altLang="zh-CN" smtClean="0">
                <a:sym typeface="Symbol" pitchFamily="18" charset="2"/>
              </a:rPr>
              <a:t>  *, </a:t>
            </a:r>
            <a:r>
              <a:rPr lang="zh-CN" altLang="en-US" smtClean="0">
                <a:sym typeface="Symbol" pitchFamily="18" charset="2"/>
              </a:rPr>
              <a:t>有</a:t>
            </a:r>
            <a:endParaRPr lang="en-US" altLang="zh-CN" smtClean="0">
              <a:sym typeface="Symbol" pitchFamily="18" charset="2"/>
            </a:endParaRPr>
          </a:p>
        </p:txBody>
      </p:sp>
      <p:graphicFrame>
        <p:nvGraphicFramePr>
          <p:cNvPr id="9218" name="Object 2"/>
          <p:cNvGraphicFramePr>
            <a:graphicFrameLocks noChangeAspect="1"/>
          </p:cNvGraphicFramePr>
          <p:nvPr/>
        </p:nvGraphicFramePr>
        <p:xfrm>
          <a:off x="762000" y="1981200"/>
          <a:ext cx="7620000" cy="1371600"/>
        </p:xfrm>
        <a:graphic>
          <a:graphicData uri="http://schemas.openxmlformats.org/presentationml/2006/ole">
            <mc:AlternateContent xmlns:mc="http://schemas.openxmlformats.org/markup-compatibility/2006">
              <mc:Choice xmlns:v="urn:schemas-microsoft-com:vml" Requires="v">
                <p:oleObj spid="_x0000_s9257" name="Visio" r:id="rId3" imgW="6523585" imgH="936664" progId="Visio.Drawing.11">
                  <p:embed/>
                </p:oleObj>
              </mc:Choice>
              <mc:Fallback>
                <p:oleObj name="Visio" r:id="rId3" imgW="6523585" imgH="93666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81200"/>
                        <a:ext cx="7620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3"/>
          <p:cNvSpPr txBox="1">
            <a:spLocks noChangeArrowheads="1"/>
          </p:cNvSpPr>
          <p:nvPr/>
        </p:nvSpPr>
        <p:spPr bwMode="auto">
          <a:xfrm>
            <a:off x="304800" y="3276600"/>
            <a:ext cx="8534400" cy="3352800"/>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Char char="v"/>
            </a:pPr>
            <a:r>
              <a:rPr lang="zh-CN" altLang="en-US" sz="2400" dirty="0">
                <a:solidFill>
                  <a:srgbClr val="001933"/>
                </a:solidFill>
                <a:latin typeface="Times New Roman" pitchFamily="18" charset="0"/>
                <a:ea typeface="华文新魏" pitchFamily="2" charset="-122"/>
              </a:rPr>
              <a:t>状态的可区分关系</a:t>
            </a:r>
          </a:p>
          <a:p>
            <a:pPr marL="742950" lvl="1" indent="-285750">
              <a:buClr>
                <a:schemeClr val="accent1"/>
              </a:buClr>
              <a:buFont typeface="Wingdings" pitchFamily="2" charset="2"/>
              <a:buChar char="§"/>
            </a:pP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s, t  S</a:t>
            </a:r>
            <a:r>
              <a:rPr lang="en-US" altLang="zh-CN" sz="2200" baseline="-25000" dirty="0">
                <a:solidFill>
                  <a:srgbClr val="001933"/>
                </a:solidFill>
                <a:latin typeface="Times New Roman" pitchFamily="18" charset="0"/>
                <a:ea typeface="华文新魏" pitchFamily="2" charset="-122"/>
                <a:sym typeface="Symbol" pitchFamily="18" charset="2"/>
              </a:rPr>
              <a:t>M</a:t>
            </a:r>
            <a:r>
              <a:rPr lang="en-US" altLang="zh-CN" sz="2200" dirty="0">
                <a:solidFill>
                  <a:srgbClr val="001933"/>
                </a:solidFill>
                <a:latin typeface="Times New Roman" pitchFamily="18" charset="0"/>
                <a:ea typeface="华文新魏" pitchFamily="2" charset="-122"/>
                <a:sym typeface="Symbol" pitchFamily="18" charset="2"/>
              </a:rPr>
              <a:t>, s  t, </a:t>
            </a:r>
            <a:r>
              <a:rPr lang="zh-CN" altLang="en-US" sz="2200" dirty="0">
                <a:solidFill>
                  <a:srgbClr val="001933"/>
                </a:solidFill>
                <a:latin typeface="Times New Roman" pitchFamily="18" charset="0"/>
                <a:ea typeface="华文新魏" pitchFamily="2" charset="-122"/>
                <a:sym typeface="Symbol" pitchFamily="18" charset="2"/>
              </a:rPr>
              <a:t>若</a:t>
            </a:r>
            <a:r>
              <a:rPr lang="en-US" altLang="zh-CN" sz="2200" dirty="0">
                <a:solidFill>
                  <a:srgbClr val="001933"/>
                </a:solidFill>
                <a:latin typeface="Times New Roman" pitchFamily="18" charset="0"/>
                <a:ea typeface="华文新魏" pitchFamily="2" charset="-122"/>
                <a:sym typeface="Symbol" pitchFamily="18" charset="2"/>
              </a:rPr>
              <a:t>s</a:t>
            </a: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t</a:t>
            </a:r>
            <a:r>
              <a:rPr lang="zh-CN" altLang="en-US" sz="2200" dirty="0">
                <a:solidFill>
                  <a:srgbClr val="001933"/>
                </a:solidFill>
                <a:latin typeface="Times New Roman" pitchFamily="18" charset="0"/>
                <a:ea typeface="华文新魏" pitchFamily="2" charset="-122"/>
                <a:sym typeface="Symbol" pitchFamily="18" charset="2"/>
              </a:rPr>
              <a:t>不等价，则</a:t>
            </a:r>
            <a:r>
              <a:rPr lang="en-US" altLang="zh-CN" sz="2200" dirty="0">
                <a:solidFill>
                  <a:srgbClr val="001933"/>
                </a:solidFill>
                <a:latin typeface="Times New Roman" pitchFamily="18" charset="0"/>
                <a:ea typeface="华文新魏" pitchFamily="2" charset="-122"/>
                <a:sym typeface="Symbol" pitchFamily="18" charset="2"/>
              </a:rPr>
              <a:t>s</a:t>
            </a: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t</a:t>
            </a:r>
            <a:r>
              <a:rPr lang="zh-CN" altLang="en-US" sz="2200" dirty="0">
                <a:solidFill>
                  <a:srgbClr val="001933"/>
                </a:solidFill>
                <a:latin typeface="Times New Roman" pitchFamily="18" charset="0"/>
                <a:ea typeface="华文新魏" pitchFamily="2" charset="-122"/>
                <a:sym typeface="Symbol" pitchFamily="18" charset="2"/>
              </a:rPr>
              <a:t>是可区分</a:t>
            </a:r>
            <a:r>
              <a:rPr lang="zh-CN" altLang="en-US" sz="2200" dirty="0" smtClean="0">
                <a:solidFill>
                  <a:srgbClr val="001933"/>
                </a:solidFill>
                <a:latin typeface="Times New Roman" pitchFamily="18" charset="0"/>
                <a:ea typeface="华文新魏" pitchFamily="2" charset="-122"/>
                <a:sym typeface="Symbol" pitchFamily="18" charset="2"/>
              </a:rPr>
              <a:t>的</a:t>
            </a:r>
            <a:endParaRPr lang="zh-CN" altLang="en-US" sz="2200" dirty="0">
              <a:solidFill>
                <a:srgbClr val="001933"/>
              </a:solidFill>
              <a:latin typeface="Times New Roman" pitchFamily="18" charset="0"/>
              <a:ea typeface="华文新魏" pitchFamily="2" charset="-122"/>
              <a:sym typeface="Symbol" pitchFamily="18" charset="2"/>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Grp="1"/>
          </p:cNvSpPr>
          <p:nvPr>
            <p:ph type="title"/>
          </p:nvPr>
        </p:nvSpPr>
        <p:spPr/>
        <p:txBody>
          <a:bodyPr/>
          <a:lstStyle/>
          <a:p>
            <a:r>
              <a:rPr lang="en-US" altLang="zh-CN" smtClean="0"/>
              <a:t>DFA</a:t>
            </a:r>
            <a:r>
              <a:rPr lang="zh-CN" altLang="en-US" smtClean="0"/>
              <a:t>的最小化算法</a:t>
            </a:r>
          </a:p>
        </p:txBody>
      </p:sp>
      <p:sp>
        <p:nvSpPr>
          <p:cNvPr id="6148" name="内容占位符 2"/>
          <p:cNvSpPr>
            <a:spLocks noGrp="1"/>
          </p:cNvSpPr>
          <p:nvPr>
            <p:ph idx="1"/>
          </p:nvPr>
        </p:nvSpPr>
        <p:spPr>
          <a:xfrm>
            <a:off x="457200" y="1371600"/>
            <a:ext cx="8229600" cy="2971800"/>
          </a:xfrm>
        </p:spPr>
        <p:txBody>
          <a:bodyPr/>
          <a:lstStyle/>
          <a:p>
            <a:pPr>
              <a:defRPr/>
            </a:pPr>
            <a:r>
              <a:rPr lang="zh-CN" altLang="en-US" smtClean="0"/>
              <a:t>等价划分思想</a:t>
            </a:r>
            <a:endParaRPr lang="en-US" altLang="zh-CN" smtClean="0"/>
          </a:p>
          <a:p>
            <a:pPr lvl="1">
              <a:defRPr/>
            </a:pPr>
            <a:r>
              <a:rPr lang="zh-CN" altLang="en-US" smtClean="0"/>
              <a:t>最初的划分将状态分为接受状态集合和非接受状态集合</a:t>
            </a:r>
            <a:endParaRPr lang="en-US" altLang="zh-CN" smtClean="0"/>
          </a:p>
          <a:p>
            <a:pPr lvl="1">
              <a:defRPr/>
            </a:pPr>
            <a:r>
              <a:rPr lang="zh-CN" altLang="en-US" smtClean="0"/>
              <a:t>从当前划分中取一个状态组</a:t>
            </a:r>
            <a:r>
              <a:rPr lang="en-US" altLang="zh-CN" i="1" smtClean="0"/>
              <a:t>I</a:t>
            </a:r>
            <a:r>
              <a:rPr lang="en-US" altLang="zh-CN" i="1" baseline="30000" smtClean="0"/>
              <a:t>[i]</a:t>
            </a:r>
            <a:r>
              <a:rPr lang="zh-CN" altLang="en-US" smtClean="0"/>
              <a:t>，选定某个输入符号</a:t>
            </a:r>
            <a:r>
              <a:rPr lang="en-US" altLang="zh-CN" i="1" smtClean="0"/>
              <a:t>a</a:t>
            </a:r>
            <a:r>
              <a:rPr lang="zh-CN" altLang="en-US" smtClean="0"/>
              <a:t>，检查</a:t>
            </a:r>
            <a:r>
              <a:rPr lang="en-US" altLang="zh-CN" i="1" smtClean="0"/>
              <a:t>a</a:t>
            </a:r>
            <a:r>
              <a:rPr lang="zh-CN" altLang="en-US" smtClean="0"/>
              <a:t>是否可以用于区分</a:t>
            </a:r>
            <a:r>
              <a:rPr lang="en-US" altLang="zh-CN" i="1" smtClean="0"/>
              <a:t>I</a:t>
            </a:r>
            <a:r>
              <a:rPr lang="en-US" altLang="zh-CN" i="1" baseline="30000" smtClean="0"/>
              <a:t>[i]</a:t>
            </a:r>
            <a:r>
              <a:rPr lang="zh-CN" altLang="en-US" smtClean="0"/>
              <a:t>中的某些状态：检查</a:t>
            </a:r>
            <a:r>
              <a:rPr lang="en-US" altLang="zh-CN" i="1" smtClean="0"/>
              <a:t>I</a:t>
            </a:r>
            <a:r>
              <a:rPr lang="en-US" altLang="zh-CN" i="1" baseline="30000" smtClean="0"/>
              <a:t>[i]</a:t>
            </a:r>
            <a:r>
              <a:rPr lang="zh-CN" altLang="en-US" smtClean="0"/>
              <a:t>中各个</a:t>
            </a:r>
            <a:r>
              <a:rPr lang="en-US" altLang="zh-CN" i="1" smtClean="0"/>
              <a:t>s</a:t>
            </a:r>
            <a:r>
              <a:rPr lang="zh-CN" altLang="en-US" smtClean="0"/>
              <a:t>在</a:t>
            </a:r>
            <a:r>
              <a:rPr lang="en-US" altLang="zh-CN" i="1" smtClean="0"/>
              <a:t>a</a:t>
            </a:r>
            <a:r>
              <a:rPr lang="zh-CN" altLang="en-US" smtClean="0"/>
              <a:t>上的转换，如果这些转换到达的状态落入当前划分的两个或多个组中，就将</a:t>
            </a:r>
            <a:r>
              <a:rPr lang="en-US" altLang="zh-CN" i="1" smtClean="0"/>
              <a:t>I</a:t>
            </a:r>
            <a:r>
              <a:rPr lang="en-US" altLang="zh-CN" i="1" baseline="30000" smtClean="0"/>
              <a:t>[i]</a:t>
            </a:r>
            <a:r>
              <a:rPr lang="zh-CN" altLang="en-US" smtClean="0"/>
              <a:t>分割成多个组，使得</a:t>
            </a:r>
            <a:r>
              <a:rPr lang="en-US" altLang="zh-CN" i="1" smtClean="0"/>
              <a:t>s</a:t>
            </a:r>
            <a:r>
              <a:rPr lang="en-US" altLang="zh-CN" i="1" baseline="-25000" smtClean="0"/>
              <a:t>i</a:t>
            </a:r>
            <a:r>
              <a:rPr lang="zh-CN" altLang="en-US" smtClean="0"/>
              <a:t>和</a:t>
            </a:r>
            <a:r>
              <a:rPr lang="en-US" altLang="zh-CN" i="1" smtClean="0"/>
              <a:t>s</a:t>
            </a:r>
            <a:r>
              <a:rPr lang="en-US" altLang="zh-CN" i="1" baseline="-25000" smtClean="0"/>
              <a:t>j</a:t>
            </a:r>
            <a:r>
              <a:rPr lang="zh-CN" altLang="en-US" smtClean="0"/>
              <a:t>在同一个组中当且仅当它们在</a:t>
            </a:r>
            <a:r>
              <a:rPr lang="en-US" altLang="zh-CN" i="1" smtClean="0"/>
              <a:t>a</a:t>
            </a:r>
            <a:r>
              <a:rPr lang="zh-CN" altLang="en-US" smtClean="0"/>
              <a:t>上的转换都到达同一个组的状态</a:t>
            </a:r>
          </a:p>
        </p:txBody>
      </p:sp>
      <p:sp>
        <p:nvSpPr>
          <p:cNvPr id="4" name="灯片编号占位符 3"/>
          <p:cNvSpPr>
            <a:spLocks noGrp="1"/>
          </p:cNvSpPr>
          <p:nvPr>
            <p:ph type="sldNum" sz="quarter" idx="10"/>
          </p:nvPr>
        </p:nvSpPr>
        <p:spPr/>
        <p:txBody>
          <a:bodyPr/>
          <a:lstStyle/>
          <a:p>
            <a:pPr>
              <a:defRPr/>
            </a:pPr>
            <a:fld id="{9D67AC38-1605-4143-8CD3-8AE31D78E3D0}" type="slidenum">
              <a:rPr lang="zh-CN" altLang="en-US" smtClean="0"/>
              <a:pPr>
                <a:defRPr/>
              </a:pPr>
              <a:t>114</a:t>
            </a:fld>
            <a:endParaRPr lang="en-US" altLang="zh-CN"/>
          </a:p>
        </p:txBody>
      </p:sp>
      <p:graphicFrame>
        <p:nvGraphicFramePr>
          <p:cNvPr id="10242" name="Object 3"/>
          <p:cNvGraphicFramePr>
            <a:graphicFrameLocks noChangeAspect="1"/>
          </p:cNvGraphicFramePr>
          <p:nvPr>
            <p:extLst>
              <p:ext uri="{D42A27DB-BD31-4B8C-83A1-F6EECF244321}">
                <p14:modId xmlns:p14="http://schemas.microsoft.com/office/powerpoint/2010/main" val="1257794657"/>
              </p:ext>
            </p:extLst>
          </p:nvPr>
        </p:nvGraphicFramePr>
        <p:xfrm>
          <a:off x="1143000" y="4495800"/>
          <a:ext cx="5889625" cy="2133600"/>
        </p:xfrm>
        <a:graphic>
          <a:graphicData uri="http://schemas.openxmlformats.org/presentationml/2006/ole">
            <mc:AlternateContent xmlns:mc="http://schemas.openxmlformats.org/markup-compatibility/2006">
              <mc:Choice xmlns:v="urn:schemas-microsoft-com:vml" Requires="v">
                <p:oleObj spid="_x0000_s10281" name="Visio" r:id="rId3" imgW="4264550" imgH="1622708" progId="Visio.Drawing.11">
                  <p:embed/>
                </p:oleObj>
              </mc:Choice>
              <mc:Fallback>
                <p:oleObj name="Visio" r:id="rId3" imgW="4264550" imgH="1622708" progId="Visio.Drawing.11">
                  <p:embed/>
                  <p:pic>
                    <p:nvPicPr>
                      <p:cNvPr id="0" name="Object 3"/>
                      <p:cNvPicPr>
                        <a:picLocks noChangeAspect="1" noChangeArrowheads="1"/>
                      </p:cNvPicPr>
                      <p:nvPr/>
                    </p:nvPicPr>
                    <p:blipFill>
                      <a:blip r:embed="rId4"/>
                      <a:srcRect/>
                      <a:stretch>
                        <a:fillRect/>
                      </a:stretch>
                    </p:blipFill>
                    <p:spPr bwMode="auto">
                      <a:xfrm>
                        <a:off x="1143000" y="4495800"/>
                        <a:ext cx="5889625" cy="2133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5954" name="Picture 6"/>
          <p:cNvPicPr>
            <a:picLocks noChangeAspect="1" noChangeArrowheads="1"/>
          </p:cNvPicPr>
          <p:nvPr/>
        </p:nvPicPr>
        <p:blipFill>
          <a:blip r:embed="rId2"/>
          <a:srcRect/>
          <a:stretch>
            <a:fillRect/>
          </a:stretch>
        </p:blipFill>
        <p:spPr bwMode="auto">
          <a:xfrm>
            <a:off x="144463" y="320675"/>
            <a:ext cx="8999537" cy="2346325"/>
          </a:xfrm>
          <a:prstGeom prst="rect">
            <a:avLst/>
          </a:prstGeom>
          <a:noFill/>
          <a:ln w="9525">
            <a:noFill/>
            <a:miter lim="800000"/>
            <a:headEnd/>
            <a:tailEnd/>
          </a:ln>
        </p:spPr>
      </p:pic>
      <p:pic>
        <p:nvPicPr>
          <p:cNvPr id="125955" name="Picture 7"/>
          <p:cNvPicPr>
            <a:picLocks noChangeAspect="1" noChangeArrowheads="1"/>
          </p:cNvPicPr>
          <p:nvPr/>
        </p:nvPicPr>
        <p:blipFill>
          <a:blip r:embed="rId3"/>
          <a:srcRect/>
          <a:stretch>
            <a:fillRect/>
          </a:stretch>
        </p:blipFill>
        <p:spPr bwMode="auto">
          <a:xfrm>
            <a:off x="152400" y="2651125"/>
            <a:ext cx="8991600" cy="374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4"/>
          <p:cNvPicPr>
            <a:picLocks noChangeAspect="1" noChangeArrowheads="1"/>
          </p:cNvPicPr>
          <p:nvPr/>
        </p:nvPicPr>
        <p:blipFill>
          <a:blip r:embed="rId2"/>
          <a:srcRect/>
          <a:stretch>
            <a:fillRect/>
          </a:stretch>
        </p:blipFill>
        <p:spPr bwMode="auto">
          <a:xfrm>
            <a:off x="228600" y="1447800"/>
            <a:ext cx="8697913" cy="2590800"/>
          </a:xfrm>
          <a:prstGeom prst="rect">
            <a:avLst/>
          </a:prstGeom>
          <a:noFill/>
          <a:ln w="9525">
            <a:noFill/>
            <a:miter lim="800000"/>
            <a:headEnd/>
            <a:tailEnd/>
          </a:ln>
        </p:spPr>
      </p:pic>
      <p:pic>
        <p:nvPicPr>
          <p:cNvPr id="126979" name="Picture 4"/>
          <p:cNvPicPr>
            <a:picLocks noChangeAspect="1" noChangeArrowheads="1"/>
          </p:cNvPicPr>
          <p:nvPr/>
        </p:nvPicPr>
        <p:blipFill>
          <a:blip r:embed="rId3"/>
          <a:srcRect/>
          <a:stretch>
            <a:fillRect/>
          </a:stretch>
        </p:blipFill>
        <p:spPr bwMode="auto">
          <a:xfrm>
            <a:off x="3124200" y="4648200"/>
            <a:ext cx="2335213"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2"/>
          <p:cNvSpPr>
            <a:spLocks noGrp="1"/>
          </p:cNvSpPr>
          <p:nvPr>
            <p:ph type="title"/>
          </p:nvPr>
        </p:nvSpPr>
        <p:spPr/>
        <p:txBody>
          <a:bodyPr/>
          <a:lstStyle/>
          <a:p>
            <a:r>
              <a:rPr lang="zh-CN" altLang="en-US" smtClean="0"/>
              <a:t>例</a:t>
            </a:r>
            <a:r>
              <a:rPr lang="en-US" altLang="zh-CN" smtClean="0"/>
              <a:t>……DFA</a:t>
            </a:r>
            <a:r>
              <a:rPr lang="zh-CN" altLang="en-US" smtClean="0"/>
              <a:t>最小化算法</a:t>
            </a:r>
          </a:p>
        </p:txBody>
      </p:sp>
      <p:sp>
        <p:nvSpPr>
          <p:cNvPr id="128003" name="内容占位符 3"/>
          <p:cNvSpPr>
            <a:spLocks noGrp="1"/>
          </p:cNvSpPr>
          <p:nvPr>
            <p:ph idx="1"/>
          </p:nvPr>
        </p:nvSpPr>
        <p:spPr>
          <a:xfrm>
            <a:off x="457200" y="1371600"/>
            <a:ext cx="8229600" cy="609600"/>
          </a:xfrm>
        </p:spPr>
        <p:txBody>
          <a:bodyPr/>
          <a:lstStyle/>
          <a:p>
            <a:r>
              <a:rPr lang="zh-CN" altLang="en-US" smtClean="0"/>
              <a:t>最小化下图中的</a:t>
            </a:r>
            <a:r>
              <a:rPr lang="en-US" altLang="zh-CN" smtClean="0"/>
              <a:t>DFA</a:t>
            </a:r>
            <a:endParaRPr lang="zh-CN" altLang="en-US" smtClean="0"/>
          </a:p>
        </p:txBody>
      </p:sp>
      <p:sp>
        <p:nvSpPr>
          <p:cNvPr id="2" name="灯片编号占位符 1"/>
          <p:cNvSpPr>
            <a:spLocks noGrp="1"/>
          </p:cNvSpPr>
          <p:nvPr>
            <p:ph type="sldNum" sz="quarter" idx="4294967295"/>
          </p:nvPr>
        </p:nvSpPr>
        <p:spPr>
          <a:xfrm>
            <a:off x="7010400" y="6553200"/>
            <a:ext cx="2133600" cy="254000"/>
          </a:xfrm>
        </p:spPr>
        <p:txBody>
          <a:bodyPr/>
          <a:lstStyle/>
          <a:p>
            <a:pPr>
              <a:defRPr/>
            </a:pPr>
            <a:fld id="{093E4126-7773-49A8-8E35-2AF067DA423B}" type="slidenum">
              <a:rPr lang="zh-CN" altLang="en-US" smtClean="0"/>
              <a:pPr>
                <a:defRPr/>
              </a:pPr>
              <a:t>117</a:t>
            </a:fld>
            <a:endParaRPr lang="en-US" altLang="zh-CN"/>
          </a:p>
        </p:txBody>
      </p:sp>
      <p:pic>
        <p:nvPicPr>
          <p:cNvPr id="128005" name="Picture 2"/>
          <p:cNvPicPr>
            <a:picLocks noChangeAspect="1" noChangeArrowheads="1"/>
          </p:cNvPicPr>
          <p:nvPr/>
        </p:nvPicPr>
        <p:blipFill>
          <a:blip r:embed="rId2"/>
          <a:srcRect/>
          <a:stretch>
            <a:fillRect/>
          </a:stretch>
        </p:blipFill>
        <p:spPr bwMode="auto">
          <a:xfrm>
            <a:off x="381000" y="2209800"/>
            <a:ext cx="6099175" cy="3810000"/>
          </a:xfrm>
          <a:prstGeom prst="rect">
            <a:avLst/>
          </a:prstGeom>
          <a:noFill/>
          <a:ln w="9525">
            <a:noFill/>
            <a:miter lim="800000"/>
            <a:headEnd/>
            <a:tailEnd/>
          </a:ln>
        </p:spPr>
      </p:pic>
      <p:pic>
        <p:nvPicPr>
          <p:cNvPr id="90114" name="Picture 2"/>
          <p:cNvPicPr>
            <a:picLocks noChangeAspect="1" noChangeArrowheads="1"/>
          </p:cNvPicPr>
          <p:nvPr/>
        </p:nvPicPr>
        <p:blipFill>
          <a:blip r:embed="rId3"/>
          <a:srcRect/>
          <a:stretch>
            <a:fillRect/>
          </a:stretch>
        </p:blipFill>
        <p:spPr bwMode="auto">
          <a:xfrm>
            <a:off x="5334000" y="1752600"/>
            <a:ext cx="2730500" cy="2133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wipe(up)">
                                      <p:cBhvr>
                                        <p:cTn id="7" dur="5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t>例</a:t>
            </a:r>
            <a:r>
              <a:rPr lang="en-US" altLang="zh-CN" smtClean="0"/>
              <a:t>……DFA</a:t>
            </a:r>
            <a:r>
              <a:rPr lang="zh-CN" altLang="en-US" smtClean="0"/>
              <a:t>的最小化算法</a:t>
            </a:r>
          </a:p>
        </p:txBody>
      </p:sp>
      <p:sp>
        <p:nvSpPr>
          <p:cNvPr id="11268" name="内容占位符 2"/>
          <p:cNvSpPr>
            <a:spLocks noGrp="1"/>
          </p:cNvSpPr>
          <p:nvPr>
            <p:ph idx="1"/>
          </p:nvPr>
        </p:nvSpPr>
        <p:spPr>
          <a:xfrm>
            <a:off x="457200" y="1371600"/>
            <a:ext cx="8229600" cy="533400"/>
          </a:xfrm>
        </p:spPr>
        <p:txBody>
          <a:bodyPr/>
          <a:lstStyle/>
          <a:p>
            <a:r>
              <a:rPr lang="zh-CN" altLang="en-US" smtClean="0"/>
              <a:t>最小化下图中的</a:t>
            </a:r>
            <a:r>
              <a:rPr lang="en-US" altLang="zh-CN" smtClean="0"/>
              <a:t>DFA</a:t>
            </a:r>
            <a:endParaRPr lang="zh-CN" altLang="en-US" smtClean="0"/>
          </a:p>
        </p:txBody>
      </p:sp>
      <p:graphicFrame>
        <p:nvGraphicFramePr>
          <p:cNvPr id="11266" name="Object 2"/>
          <p:cNvGraphicFramePr>
            <a:graphicFrameLocks noChangeAspect="1"/>
          </p:cNvGraphicFramePr>
          <p:nvPr/>
        </p:nvGraphicFramePr>
        <p:xfrm>
          <a:off x="1143000" y="1981200"/>
          <a:ext cx="6324600" cy="3806825"/>
        </p:xfrm>
        <a:graphic>
          <a:graphicData uri="http://schemas.openxmlformats.org/presentationml/2006/ole">
            <mc:AlternateContent xmlns:mc="http://schemas.openxmlformats.org/markup-compatibility/2006">
              <mc:Choice xmlns:v="urn:schemas-microsoft-com:vml" Requires="v">
                <p:oleObj spid="_x0000_s11305" name="Visio" r:id="rId3" imgW="3656971" imgH="2235907" progId="Visio.Drawing.11">
                  <p:embed/>
                </p:oleObj>
              </mc:Choice>
              <mc:Fallback>
                <p:oleObj name="Visio" r:id="rId3" imgW="3656971" imgH="223590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81200"/>
                        <a:ext cx="632460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内容占位符 7"/>
          <p:cNvSpPr>
            <a:spLocks noGrp="1"/>
          </p:cNvSpPr>
          <p:nvPr>
            <p:ph idx="4294967295"/>
          </p:nvPr>
        </p:nvSpPr>
        <p:spPr>
          <a:xfrm>
            <a:off x="304800" y="304800"/>
            <a:ext cx="8305800" cy="3733800"/>
          </a:xfrm>
        </p:spPr>
        <p:txBody>
          <a:bodyPr/>
          <a:lstStyle/>
          <a:p>
            <a:pPr eaLnBrk="1" hangingPunct="1">
              <a:lnSpc>
                <a:spcPct val="100000"/>
              </a:lnSpc>
            </a:pPr>
            <a:r>
              <a:rPr lang="zh-CN" altLang="en-US" smtClean="0">
                <a:sym typeface="Symbol" pitchFamily="18" charset="2"/>
              </a:rPr>
              <a:t>最小化的过程如下</a:t>
            </a:r>
            <a:endParaRPr lang="en-US" altLang="zh-CN" smtClean="0">
              <a:sym typeface="Symbol" pitchFamily="18" charset="2"/>
            </a:endParaRPr>
          </a:p>
          <a:p>
            <a:pPr lvl="1" eaLnBrk="1" hangingPunct="1">
              <a:lnSpc>
                <a:spcPct val="100000"/>
              </a:lnSpc>
              <a:spcBef>
                <a:spcPct val="0"/>
              </a:spcBef>
            </a:pPr>
            <a:r>
              <a:rPr lang="en-US" altLang="zh-CN" sz="2000" smtClean="0">
                <a:sym typeface="Symbol" pitchFamily="18" charset="2"/>
              </a:rPr>
              <a:t></a:t>
            </a:r>
            <a:r>
              <a:rPr lang="en-US" altLang="zh-CN" sz="2000" baseline="-25000" smtClean="0">
                <a:sym typeface="Symbol" pitchFamily="18" charset="2"/>
              </a:rPr>
              <a:t>1</a:t>
            </a:r>
            <a:r>
              <a:rPr lang="en-US" altLang="zh-CN" sz="2000" smtClean="0">
                <a:sym typeface="Symbol" pitchFamily="18" charset="2"/>
              </a:rPr>
              <a:t> = {{0, 1, 2}, {3, 4, 5, 6}}</a:t>
            </a:r>
          </a:p>
          <a:p>
            <a:pPr lvl="1" eaLnBrk="1" hangingPunct="1">
              <a:lnSpc>
                <a:spcPct val="100000"/>
              </a:lnSpc>
            </a:pPr>
            <a:r>
              <a:rPr lang="en-US" altLang="zh-CN" sz="2000" smtClean="0">
                <a:sym typeface="Symbol" pitchFamily="18" charset="2"/>
              </a:rPr>
              <a:t>{3, 4, 5, 6}</a:t>
            </a:r>
            <a:r>
              <a:rPr lang="en-US" altLang="zh-CN" sz="2000" baseline="-25000" smtClean="0">
                <a:sym typeface="Symbol" pitchFamily="18" charset="2"/>
              </a:rPr>
              <a:t>a</a:t>
            </a:r>
            <a:r>
              <a:rPr lang="en-US" altLang="zh-CN" sz="2000" smtClean="0">
                <a:sym typeface="Symbol" pitchFamily="18" charset="2"/>
              </a:rPr>
              <a:t>  {3, 4, 5, 6}, {3, 4, 5, 6}</a:t>
            </a:r>
            <a:r>
              <a:rPr lang="en-US" altLang="zh-CN" sz="2000" baseline="-25000" smtClean="0">
                <a:sym typeface="Symbol" pitchFamily="18" charset="2"/>
              </a:rPr>
              <a:t>b</a:t>
            </a:r>
            <a:r>
              <a:rPr lang="en-US" altLang="zh-CN" sz="2000" smtClean="0">
                <a:sym typeface="Symbol" pitchFamily="18" charset="2"/>
              </a:rPr>
              <a:t>  {3, 4, 5, 6} </a:t>
            </a:r>
            <a:r>
              <a:rPr lang="zh-CN" altLang="en-US" sz="2000" smtClean="0">
                <a:sym typeface="Symbol" pitchFamily="18" charset="2"/>
              </a:rPr>
              <a:t>不可拆分</a:t>
            </a:r>
          </a:p>
          <a:p>
            <a:pPr lvl="1" eaLnBrk="1" hangingPunct="1">
              <a:lnSpc>
                <a:spcPct val="100000"/>
              </a:lnSpc>
            </a:pPr>
            <a:r>
              <a:rPr lang="en-US" altLang="zh-CN" sz="2000" smtClean="0">
                <a:sym typeface="Symbol" pitchFamily="18" charset="2"/>
              </a:rPr>
              <a:t>{0, 1, 2}</a:t>
            </a:r>
            <a:r>
              <a:rPr lang="en-US" altLang="zh-CN" sz="2000" baseline="-25000" smtClean="0">
                <a:sym typeface="Symbol" pitchFamily="18" charset="2"/>
              </a:rPr>
              <a:t>a</a:t>
            </a:r>
            <a:r>
              <a:rPr lang="en-US" altLang="zh-CN" sz="2000" smtClean="0">
                <a:sym typeface="Symbol" pitchFamily="18" charset="2"/>
              </a:rPr>
              <a:t> = {1, 3},  </a:t>
            </a:r>
            <a:r>
              <a:rPr lang="zh-CN" altLang="en-US" sz="2000" smtClean="0">
                <a:sym typeface="Symbol" pitchFamily="18" charset="2"/>
              </a:rPr>
              <a:t>拆分为 </a:t>
            </a:r>
            <a:r>
              <a:rPr lang="en-US" altLang="zh-CN" sz="2000" smtClean="0">
                <a:sym typeface="Symbol" pitchFamily="18" charset="2"/>
              </a:rPr>
              <a:t>{1}, {0, 2}</a:t>
            </a:r>
          </a:p>
          <a:p>
            <a:pPr lvl="1" eaLnBrk="1" hangingPunct="1">
              <a:lnSpc>
                <a:spcPct val="100000"/>
              </a:lnSpc>
            </a:pPr>
            <a:r>
              <a:rPr lang="en-US" altLang="zh-CN" sz="2000" smtClean="0">
                <a:sym typeface="Symbol" pitchFamily="18" charset="2"/>
              </a:rPr>
              <a:t></a:t>
            </a:r>
            <a:r>
              <a:rPr lang="en-US" altLang="zh-CN" sz="2000" baseline="-25000" smtClean="0">
                <a:sym typeface="Symbol" pitchFamily="18" charset="2"/>
              </a:rPr>
              <a:t>2</a:t>
            </a:r>
            <a:r>
              <a:rPr lang="en-US" altLang="zh-CN" sz="2000" smtClean="0">
                <a:sym typeface="Symbol" pitchFamily="18" charset="2"/>
              </a:rPr>
              <a:t> = {{1}, {0, 2}, {3, 4, 5, 6}}</a:t>
            </a:r>
          </a:p>
          <a:p>
            <a:pPr lvl="1" eaLnBrk="1" hangingPunct="1">
              <a:lnSpc>
                <a:spcPct val="100000"/>
              </a:lnSpc>
            </a:pPr>
            <a:r>
              <a:rPr lang="en-US" altLang="zh-CN" sz="2000" smtClean="0">
                <a:sym typeface="Symbol" pitchFamily="18" charset="2"/>
              </a:rPr>
              <a:t>{0, 2}</a:t>
            </a:r>
            <a:r>
              <a:rPr lang="en-US" altLang="zh-CN" sz="2000" baseline="-25000" smtClean="0">
                <a:sym typeface="Symbol" pitchFamily="18" charset="2"/>
              </a:rPr>
              <a:t>b</a:t>
            </a:r>
            <a:r>
              <a:rPr lang="en-US" altLang="zh-CN" sz="2000" smtClean="0">
                <a:sym typeface="Symbol" pitchFamily="18" charset="2"/>
              </a:rPr>
              <a:t> = {2, 5},</a:t>
            </a:r>
            <a:r>
              <a:rPr lang="zh-CN" altLang="en-US" sz="2000" smtClean="0">
                <a:sym typeface="Symbol" pitchFamily="18" charset="2"/>
              </a:rPr>
              <a:t>拆分为 </a:t>
            </a:r>
            <a:r>
              <a:rPr lang="en-US" altLang="zh-CN" sz="2000" smtClean="0">
                <a:sym typeface="Symbol" pitchFamily="18" charset="2"/>
              </a:rPr>
              <a:t>{0}, {2}</a:t>
            </a:r>
          </a:p>
          <a:p>
            <a:pPr lvl="1" eaLnBrk="1" hangingPunct="1">
              <a:lnSpc>
                <a:spcPct val="100000"/>
              </a:lnSpc>
            </a:pPr>
            <a:r>
              <a:rPr lang="en-US" altLang="zh-CN" sz="2000" smtClean="0">
                <a:sym typeface="Symbol" pitchFamily="18" charset="2"/>
              </a:rPr>
              <a:t></a:t>
            </a:r>
            <a:r>
              <a:rPr lang="en-US" altLang="zh-CN" sz="2000" baseline="-25000" smtClean="0">
                <a:sym typeface="Symbol" pitchFamily="18" charset="2"/>
              </a:rPr>
              <a:t>3</a:t>
            </a:r>
            <a:r>
              <a:rPr lang="en-US" altLang="zh-CN" sz="2000" smtClean="0">
                <a:sym typeface="Symbol" pitchFamily="18" charset="2"/>
              </a:rPr>
              <a:t> = {{0}</a:t>
            </a:r>
            <a:r>
              <a:rPr lang="en-US" altLang="zh-CN" sz="2000" baseline="30000" smtClean="0">
                <a:sym typeface="Symbol" pitchFamily="18" charset="2"/>
              </a:rPr>
              <a:t>[0]</a:t>
            </a:r>
            <a:r>
              <a:rPr lang="en-US" altLang="zh-CN" sz="2000" smtClean="0">
                <a:sym typeface="Symbol" pitchFamily="18" charset="2"/>
              </a:rPr>
              <a:t>, {1}</a:t>
            </a:r>
            <a:r>
              <a:rPr lang="en-US" altLang="zh-CN" sz="2000" baseline="30000" smtClean="0">
                <a:sym typeface="Symbol" pitchFamily="18" charset="2"/>
              </a:rPr>
              <a:t>[1]</a:t>
            </a:r>
            <a:r>
              <a:rPr lang="en-US" altLang="zh-CN" sz="2000" smtClean="0">
                <a:sym typeface="Symbol" pitchFamily="18" charset="2"/>
              </a:rPr>
              <a:t>, {2}</a:t>
            </a:r>
            <a:r>
              <a:rPr lang="en-US" altLang="zh-CN" sz="2000" baseline="30000" smtClean="0">
                <a:sym typeface="Symbol" pitchFamily="18" charset="2"/>
              </a:rPr>
              <a:t>[2]</a:t>
            </a:r>
            <a:r>
              <a:rPr lang="en-US" altLang="zh-CN" sz="2000" smtClean="0">
                <a:sym typeface="Symbol" pitchFamily="18" charset="2"/>
              </a:rPr>
              <a:t>, {3, 4, 5, 6}</a:t>
            </a:r>
            <a:r>
              <a:rPr lang="en-US" altLang="zh-CN" sz="2000" baseline="30000" smtClean="0">
                <a:sym typeface="Symbol" pitchFamily="18" charset="2"/>
              </a:rPr>
              <a:t>[3]</a:t>
            </a:r>
            <a:r>
              <a:rPr lang="en-US" altLang="zh-CN" sz="2000" smtClean="0">
                <a:sym typeface="Symbol" pitchFamily="18" charset="2"/>
              </a:rPr>
              <a:t>}</a:t>
            </a:r>
          </a:p>
          <a:p>
            <a:pPr lvl="1" eaLnBrk="1" hangingPunct="1">
              <a:lnSpc>
                <a:spcPct val="100000"/>
              </a:lnSpc>
            </a:pPr>
            <a:r>
              <a:rPr lang="zh-CN" altLang="en-US" sz="2000" smtClean="0">
                <a:sym typeface="Symbol" pitchFamily="18" charset="2"/>
              </a:rPr>
              <a:t>令</a:t>
            </a:r>
            <a:r>
              <a:rPr lang="en-US" altLang="zh-CN" sz="2000" smtClean="0">
                <a:sym typeface="Symbol" pitchFamily="18" charset="2"/>
              </a:rPr>
              <a:t>S</a:t>
            </a:r>
            <a:r>
              <a:rPr lang="en-US" altLang="zh-CN" sz="2000" baseline="-25000" smtClean="0">
                <a:sym typeface="Symbol" pitchFamily="18" charset="2"/>
              </a:rPr>
              <a:t>M</a:t>
            </a:r>
            <a:r>
              <a:rPr lang="en-US" altLang="zh-CN" sz="2000" smtClean="0">
                <a:sym typeface="Symbol" pitchFamily="18" charset="2"/>
              </a:rPr>
              <a:t> = {0, 1, 2, 3}, s</a:t>
            </a:r>
            <a:r>
              <a:rPr lang="en-US" altLang="zh-CN" sz="2000" baseline="-25000" smtClean="0">
                <a:sym typeface="Symbol" pitchFamily="18" charset="2"/>
              </a:rPr>
              <a:t>0</a:t>
            </a:r>
            <a:r>
              <a:rPr lang="en-US" altLang="zh-CN" sz="2000" smtClean="0">
                <a:sym typeface="Symbol" pitchFamily="18" charset="2"/>
              </a:rPr>
              <a:t> = 0, F = 3</a:t>
            </a:r>
          </a:p>
        </p:txBody>
      </p:sp>
      <p:graphicFrame>
        <p:nvGraphicFramePr>
          <p:cNvPr id="12290" name="Object 2"/>
          <p:cNvGraphicFramePr>
            <a:graphicFrameLocks noChangeAspect="1"/>
          </p:cNvGraphicFramePr>
          <p:nvPr/>
        </p:nvGraphicFramePr>
        <p:xfrm>
          <a:off x="457200" y="4027488"/>
          <a:ext cx="8153400" cy="2601912"/>
        </p:xfrm>
        <a:graphic>
          <a:graphicData uri="http://schemas.openxmlformats.org/presentationml/2006/ole">
            <mc:AlternateContent xmlns:mc="http://schemas.openxmlformats.org/markup-compatibility/2006">
              <mc:Choice xmlns:v="urn:schemas-microsoft-com:vml" Requires="v">
                <p:oleObj spid="_x0000_s12329" name="Visio" r:id="rId3" imgW="6531451" imgH="2235907" progId="Visio.Drawing.11">
                  <p:embed/>
                </p:oleObj>
              </mc:Choice>
              <mc:Fallback>
                <p:oleObj name="Visio" r:id="rId3" imgW="6531451" imgH="223590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27488"/>
                        <a:ext cx="8153400" cy="260191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t>词法单元的属性</a:t>
            </a:r>
          </a:p>
        </p:txBody>
      </p:sp>
      <p:sp>
        <p:nvSpPr>
          <p:cNvPr id="23555" name="内容占位符 2"/>
          <p:cNvSpPr>
            <a:spLocks noGrp="1"/>
          </p:cNvSpPr>
          <p:nvPr>
            <p:ph idx="1"/>
          </p:nvPr>
        </p:nvSpPr>
        <p:spPr>
          <a:xfrm>
            <a:off x="457200" y="1371600"/>
            <a:ext cx="8686800" cy="5257800"/>
          </a:xfrm>
        </p:spPr>
        <p:txBody>
          <a:bodyPr/>
          <a:lstStyle/>
          <a:p>
            <a:pPr>
              <a:lnSpc>
                <a:spcPct val="114000"/>
              </a:lnSpc>
              <a:defRPr/>
            </a:pPr>
            <a:r>
              <a:rPr lang="zh-CN" altLang="en-US" dirty="0" smtClean="0"/>
              <a:t>何时需要词法单元的属性？</a:t>
            </a:r>
            <a:endParaRPr lang="en-US" altLang="zh-CN" dirty="0" smtClean="0"/>
          </a:p>
          <a:p>
            <a:pPr lvl="1">
              <a:lnSpc>
                <a:spcPct val="114000"/>
              </a:lnSpc>
              <a:defRPr/>
            </a:pPr>
            <a:r>
              <a:rPr lang="zh-CN" altLang="en-US" sz="2400" dirty="0" smtClean="0">
                <a:solidFill>
                  <a:srgbClr val="FF0000"/>
                </a:solidFill>
              </a:rPr>
              <a:t>如果有多个词素可以和一个词法单元的模式匹配</a:t>
            </a:r>
            <a:r>
              <a:rPr lang="zh-CN" altLang="en-US" sz="2400" dirty="0" smtClean="0"/>
              <a:t>，那么词法分析器必须向编译器的后续阶段提供有关被匹配词素的附加信息</a:t>
            </a:r>
            <a:endParaRPr lang="en-US" altLang="zh-CN" sz="2400" dirty="0" smtClean="0"/>
          </a:p>
          <a:p>
            <a:pPr lvl="2">
              <a:lnSpc>
                <a:spcPct val="114000"/>
              </a:lnSpc>
              <a:defRPr/>
            </a:pPr>
            <a:r>
              <a:rPr lang="zh-CN" altLang="en-US" sz="2400" dirty="0" smtClean="0"/>
              <a:t>例如，</a:t>
            </a:r>
            <a:r>
              <a:rPr lang="en-US" altLang="zh-CN" sz="2400" dirty="0" smtClean="0"/>
              <a:t>0</a:t>
            </a:r>
            <a:r>
              <a:rPr lang="zh-CN" altLang="en-US" sz="2400" dirty="0" smtClean="0"/>
              <a:t>和</a:t>
            </a:r>
            <a:r>
              <a:rPr lang="en-US" altLang="zh-CN" sz="2400" dirty="0" smtClean="0"/>
              <a:t>1</a:t>
            </a:r>
            <a:r>
              <a:rPr lang="zh-CN" altLang="en-US" sz="2400" dirty="0" smtClean="0"/>
              <a:t>都和词法单元</a:t>
            </a:r>
            <a:r>
              <a:rPr lang="en-US" altLang="zh-CN" sz="2400" dirty="0" smtClean="0"/>
              <a:t>number</a:t>
            </a:r>
            <a:r>
              <a:rPr lang="zh-CN" altLang="en-US" sz="2400" dirty="0" smtClean="0"/>
              <a:t>匹配，</a:t>
            </a:r>
            <a:r>
              <a:rPr lang="en-US" altLang="zh-CN" sz="2400" dirty="0" smtClean="0"/>
              <a:t>x</a:t>
            </a:r>
            <a:r>
              <a:rPr lang="zh-CN" altLang="en-US" sz="2400" dirty="0" smtClean="0"/>
              <a:t>和</a:t>
            </a:r>
            <a:r>
              <a:rPr lang="en-US" altLang="zh-CN" sz="2400" dirty="0" smtClean="0"/>
              <a:t>y</a:t>
            </a:r>
            <a:r>
              <a:rPr lang="zh-CN" altLang="en-US" sz="2400" dirty="0" smtClean="0"/>
              <a:t>都和词法单元标识符匹配</a:t>
            </a:r>
            <a:endParaRPr lang="en-US" altLang="zh-CN" sz="2400" dirty="0" smtClean="0"/>
          </a:p>
          <a:p>
            <a:pPr lvl="1">
              <a:lnSpc>
                <a:spcPct val="114000"/>
              </a:lnSpc>
              <a:defRPr/>
            </a:pPr>
            <a:r>
              <a:rPr lang="zh-CN" altLang="en-US" sz="2400" dirty="0" smtClean="0"/>
              <a:t>大部分情况下，词法分析器返回词法单元名字和描述该词法单元的词素的属性值</a:t>
            </a:r>
            <a:r>
              <a:rPr lang="en-US" altLang="zh-CN" sz="2400" dirty="0" smtClean="0"/>
              <a:t>——</a:t>
            </a:r>
            <a:r>
              <a:rPr lang="zh-CN" altLang="en-US" sz="2400" dirty="0" smtClean="0"/>
              <a:t>二元组</a:t>
            </a:r>
            <a:endParaRPr lang="en-US" altLang="zh-CN" sz="2400" dirty="0" smtClean="0"/>
          </a:p>
          <a:p>
            <a:pPr lvl="2">
              <a:lnSpc>
                <a:spcPct val="114000"/>
              </a:lnSpc>
              <a:defRPr/>
            </a:pPr>
            <a:r>
              <a:rPr lang="zh-CN" altLang="en-US" sz="2400" dirty="0" smtClean="0"/>
              <a:t>词法单元名字：影响语法分析过程</a:t>
            </a:r>
            <a:endParaRPr lang="en-US" altLang="zh-CN" sz="2400" dirty="0" smtClean="0"/>
          </a:p>
          <a:p>
            <a:pPr lvl="2">
              <a:lnSpc>
                <a:spcPct val="114000"/>
              </a:lnSpc>
              <a:defRPr/>
            </a:pPr>
            <a:r>
              <a:rPr lang="zh-CN" altLang="en-US" sz="2400" dirty="0" smtClean="0"/>
              <a:t>属性：影响语义分析和翻译</a:t>
            </a:r>
            <a:endParaRPr lang="en-US" altLang="zh-CN" sz="2400" dirty="0" smtClean="0"/>
          </a:p>
        </p:txBody>
      </p:sp>
      <p:sp>
        <p:nvSpPr>
          <p:cNvPr id="4" name="灯片编号占位符 3"/>
          <p:cNvSpPr>
            <a:spLocks noGrp="1"/>
          </p:cNvSpPr>
          <p:nvPr>
            <p:ph type="sldNum" sz="quarter" idx="10"/>
          </p:nvPr>
        </p:nvSpPr>
        <p:spPr/>
        <p:txBody>
          <a:bodyPr/>
          <a:lstStyle/>
          <a:p>
            <a:pPr>
              <a:defRPr/>
            </a:pPr>
            <a:fld id="{C4DC2695-F78E-4ED3-BE0C-C61BB968CAA2}" type="slidenum">
              <a:rPr lang="zh-CN" altLang="en-US" smtClean="0"/>
              <a:pPr>
                <a:defRPr/>
              </a:pPr>
              <a:t>12</a:t>
            </a:fld>
            <a:endParaRPr lang="en-US" altLang="zh-CN"/>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r>
              <a:rPr lang="zh-CN" altLang="en-US" smtClean="0"/>
              <a:t>例题</a:t>
            </a:r>
            <a:r>
              <a:rPr lang="en-US" altLang="zh-CN" smtClean="0"/>
              <a:t>……</a:t>
            </a:r>
            <a:r>
              <a:rPr lang="zh-CN" altLang="en-US" smtClean="0"/>
              <a:t>正则式到</a:t>
            </a:r>
            <a:r>
              <a:rPr lang="en-US" altLang="zh-CN" smtClean="0"/>
              <a:t>DFA</a:t>
            </a:r>
            <a:r>
              <a:rPr lang="zh-CN" altLang="en-US" smtClean="0"/>
              <a:t>的转换</a:t>
            </a:r>
          </a:p>
        </p:txBody>
      </p:sp>
      <p:sp>
        <p:nvSpPr>
          <p:cNvPr id="3" name="内容占位符 2"/>
          <p:cNvSpPr>
            <a:spLocks noGrp="1"/>
          </p:cNvSpPr>
          <p:nvPr>
            <p:ph idx="1"/>
          </p:nvPr>
        </p:nvSpPr>
        <p:spPr>
          <a:xfrm>
            <a:off x="457200" y="1371600"/>
            <a:ext cx="8229600" cy="609600"/>
          </a:xfrm>
        </p:spPr>
        <p:txBody>
          <a:bodyPr/>
          <a:lstStyle/>
          <a:p>
            <a:pPr marL="533400" indent="-533400" eaLnBrk="1" hangingPunct="1">
              <a:lnSpc>
                <a:spcPct val="150000"/>
              </a:lnSpc>
              <a:defRPr/>
            </a:pPr>
            <a:r>
              <a:rPr lang="zh-CN" altLang="en-US" dirty="0" smtClean="0"/>
              <a:t>例：构造识别正则式</a:t>
            </a:r>
            <a:r>
              <a:rPr lang="en-US" altLang="zh-CN" dirty="0" smtClean="0"/>
              <a:t>(</a:t>
            </a:r>
            <a:r>
              <a:rPr lang="en-US" altLang="zh-CN" dirty="0" err="1" smtClean="0"/>
              <a:t>a|b</a:t>
            </a:r>
            <a:r>
              <a:rPr lang="en-US" altLang="zh-CN" dirty="0" smtClean="0"/>
              <a:t>) *</a:t>
            </a:r>
            <a:r>
              <a:rPr lang="en-US" altLang="zh-CN" dirty="0" err="1" smtClean="0"/>
              <a:t>abb</a:t>
            </a:r>
            <a:r>
              <a:rPr lang="zh-CN" altLang="en-US" dirty="0" smtClean="0"/>
              <a:t>的最小</a:t>
            </a:r>
            <a:r>
              <a:rPr lang="en-US" altLang="zh-CN" dirty="0" err="1" smtClean="0"/>
              <a:t>DFA</a:t>
            </a:r>
            <a:endParaRPr lang="en-US" altLang="zh-CN" dirty="0" smtClean="0"/>
          </a:p>
          <a:p>
            <a:pPr>
              <a:buFont typeface="Wingdings" pitchFamily="2" charset="2"/>
              <a:buNone/>
              <a:defRPr/>
            </a:pPr>
            <a:endParaRPr lang="zh-CN" altLang="en-US" dirty="0"/>
          </a:p>
        </p:txBody>
      </p:sp>
      <p:pic>
        <p:nvPicPr>
          <p:cNvPr id="4" name="Picture 2"/>
          <p:cNvPicPr>
            <a:picLocks noChangeAspect="1" noChangeArrowheads="1"/>
          </p:cNvPicPr>
          <p:nvPr/>
        </p:nvPicPr>
        <p:blipFill>
          <a:blip r:embed="rId2"/>
          <a:srcRect/>
          <a:stretch>
            <a:fillRect/>
          </a:stretch>
        </p:blipFill>
        <p:spPr bwMode="auto">
          <a:xfrm>
            <a:off x="3810000" y="2057400"/>
            <a:ext cx="3819525" cy="1219200"/>
          </a:xfrm>
          <a:prstGeom prst="rect">
            <a:avLst/>
          </a:prstGeom>
          <a:noFill/>
          <a:ln w="9525">
            <a:noFill/>
            <a:miter lim="800000"/>
            <a:headEnd/>
            <a:tailEnd/>
          </a:ln>
        </p:spPr>
      </p:pic>
      <p:sp>
        <p:nvSpPr>
          <p:cNvPr id="5" name="TextBox 4"/>
          <p:cNvSpPr txBox="1">
            <a:spLocks noChangeArrowheads="1"/>
          </p:cNvSpPr>
          <p:nvPr/>
        </p:nvSpPr>
        <p:spPr bwMode="auto">
          <a:xfrm>
            <a:off x="838200" y="2209800"/>
            <a:ext cx="3200400" cy="1016000"/>
          </a:xfrm>
          <a:prstGeom prst="rect">
            <a:avLst/>
          </a:prstGeom>
          <a:noFill/>
          <a:ln w="9525">
            <a:noFill/>
            <a:miter lim="800000"/>
            <a:headEnd/>
            <a:tailEnd/>
          </a:ln>
        </p:spPr>
        <p:txBody>
          <a:bodyPr>
            <a:spAutoFit/>
          </a:bodyPr>
          <a:lstStyle/>
          <a:p>
            <a:pPr>
              <a:lnSpc>
                <a:spcPct val="150000"/>
              </a:lnSpc>
            </a:pPr>
            <a:r>
              <a:rPr lang="zh-CN" altLang="en-US" sz="2000"/>
              <a:t>解</a:t>
            </a:r>
            <a:r>
              <a:rPr lang="zh-CN" altLang="en-US" sz="2000">
                <a:sym typeface="Wingdings" pitchFamily="2" charset="2"/>
              </a:rPr>
              <a:t>：（</a:t>
            </a:r>
            <a:r>
              <a:rPr lang="en-US" altLang="zh-CN" sz="2000">
                <a:sym typeface="Wingdings" pitchFamily="2" charset="2"/>
              </a:rPr>
              <a:t>1</a:t>
            </a:r>
            <a:r>
              <a:rPr lang="zh-CN" altLang="en-US" sz="2000">
                <a:sym typeface="Wingdings" pitchFamily="2" charset="2"/>
              </a:rPr>
              <a:t>）根据</a:t>
            </a:r>
            <a:r>
              <a:rPr lang="zh-CN" altLang="en-US" sz="2000"/>
              <a:t>正则式，</a:t>
            </a:r>
            <a:endParaRPr lang="en-US" altLang="zh-CN" sz="2000"/>
          </a:p>
          <a:p>
            <a:pPr>
              <a:lnSpc>
                <a:spcPct val="150000"/>
              </a:lnSpc>
            </a:pPr>
            <a:r>
              <a:rPr lang="zh-CN" altLang="en-US" sz="2000"/>
              <a:t>得到</a:t>
            </a:r>
            <a:r>
              <a:rPr lang="en-US" altLang="zh-CN" sz="2000"/>
              <a:t>NFA</a:t>
            </a:r>
            <a:r>
              <a:rPr lang="zh-CN" altLang="en-US" sz="2000"/>
              <a:t>如右图</a:t>
            </a:r>
          </a:p>
        </p:txBody>
      </p:sp>
      <p:sp>
        <p:nvSpPr>
          <p:cNvPr id="6" name="TextBox 5"/>
          <p:cNvSpPr txBox="1">
            <a:spLocks noChangeArrowheads="1"/>
          </p:cNvSpPr>
          <p:nvPr/>
        </p:nvSpPr>
        <p:spPr bwMode="auto">
          <a:xfrm>
            <a:off x="762000" y="3429000"/>
            <a:ext cx="2209800" cy="400050"/>
          </a:xfrm>
          <a:prstGeom prst="rect">
            <a:avLst/>
          </a:prstGeom>
          <a:noFill/>
          <a:ln w="9525">
            <a:noFill/>
            <a:miter lim="800000"/>
            <a:headEnd/>
            <a:tailEnd/>
          </a:ln>
        </p:spPr>
        <p:txBody>
          <a:bodyPr>
            <a:spAutoFit/>
          </a:bodyPr>
          <a:lstStyle/>
          <a:p>
            <a:r>
              <a:rPr lang="zh-CN" altLang="en-US" sz="2000"/>
              <a:t>（</a:t>
            </a:r>
            <a:r>
              <a:rPr lang="en-US" altLang="zh-CN" sz="2000"/>
              <a:t>2</a:t>
            </a:r>
            <a:r>
              <a:rPr lang="zh-CN" altLang="en-US" sz="2000"/>
              <a:t>）确定化</a:t>
            </a:r>
          </a:p>
        </p:txBody>
      </p:sp>
      <p:graphicFrame>
        <p:nvGraphicFramePr>
          <p:cNvPr id="7" name="表格 6"/>
          <p:cNvGraphicFramePr>
            <a:graphicFrameLocks noGrp="1"/>
          </p:cNvGraphicFramePr>
          <p:nvPr/>
        </p:nvGraphicFramePr>
        <p:xfrm>
          <a:off x="1066800" y="4038600"/>
          <a:ext cx="2782254" cy="1854200"/>
        </p:xfrm>
        <a:graphic>
          <a:graphicData uri="http://schemas.openxmlformats.org/drawingml/2006/table">
            <a:tbl>
              <a:tblPr firstRow="1" bandRow="1">
                <a:tableStyleId>{22838BEF-8BB2-4498-84A7-C5851F593DF1}</a:tableStyleId>
              </a:tblPr>
              <a:tblGrid>
                <a:gridCol w="927418"/>
                <a:gridCol w="927418"/>
                <a:gridCol w="927418"/>
              </a:tblGrid>
              <a:tr h="370840">
                <a:tc>
                  <a:txBody>
                    <a:bodyPr/>
                    <a:lstStyle/>
                    <a:p>
                      <a:r>
                        <a:rPr lang="en-US" altLang="zh-CN" dirty="0" smtClean="0"/>
                        <a:t>I</a:t>
                      </a:r>
                      <a:endParaRPr lang="zh-CN" altLang="en-US" dirty="0"/>
                    </a:p>
                  </a:txBody>
                  <a:tcPr/>
                </a:tc>
                <a:tc>
                  <a:txBody>
                    <a:bodyPr/>
                    <a:lstStyle/>
                    <a:p>
                      <a:r>
                        <a:rPr lang="en-US" altLang="zh-CN" dirty="0" err="1" smtClean="0"/>
                        <a:t>I</a:t>
                      </a:r>
                      <a:r>
                        <a:rPr lang="en-US" altLang="zh-CN" baseline="-25000" dirty="0" err="1" smtClean="0"/>
                        <a:t>a</a:t>
                      </a:r>
                      <a:endParaRPr lang="zh-CN" altLang="en-US" baseline="-25000" dirty="0"/>
                    </a:p>
                  </a:txBody>
                  <a:tcPr/>
                </a:tc>
                <a:tc>
                  <a:txBody>
                    <a:bodyPr/>
                    <a:lstStyle/>
                    <a:p>
                      <a:r>
                        <a:rPr lang="en-US" altLang="zh-CN" dirty="0" err="1" smtClean="0"/>
                        <a:t>I</a:t>
                      </a:r>
                      <a:r>
                        <a:rPr lang="en-US" altLang="zh-CN" baseline="-25000" dirty="0" err="1" smtClean="0"/>
                        <a:t>b</a:t>
                      </a:r>
                      <a:endParaRPr lang="zh-CN" altLang="en-US" baseline="-25000" dirty="0"/>
                    </a:p>
                  </a:txBody>
                  <a:tcPr/>
                </a:tc>
              </a:tr>
              <a:tr h="370840">
                <a:tc>
                  <a:txBody>
                    <a:bodyPr/>
                    <a:lstStyle/>
                    <a:p>
                      <a:r>
                        <a:rPr lang="en-US" altLang="zh-CN" dirty="0" smtClean="0"/>
                        <a:t>{1}</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a:t>
                      </a:r>
                      <a:endParaRPr lang="zh-CN" altLang="en-US" dirty="0"/>
                    </a:p>
                  </a:txBody>
                  <a:tcPr/>
                </a:tc>
              </a:tr>
              <a:tr h="370840">
                <a:tc>
                  <a:txBody>
                    <a:bodyPr/>
                    <a:lstStyle/>
                    <a:p>
                      <a:r>
                        <a:rPr lang="en-US" altLang="zh-CN" dirty="0" smtClean="0"/>
                        <a:t>{1,2}</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{1,3}</a:t>
                      </a:r>
                      <a:endParaRPr lang="zh-CN" altLang="en-US" dirty="0"/>
                    </a:p>
                  </a:txBody>
                  <a:tcPr/>
                </a:tc>
              </a:tr>
              <a:tr h="370840">
                <a:tc>
                  <a:txBody>
                    <a:bodyPr/>
                    <a:lstStyle/>
                    <a:p>
                      <a:r>
                        <a:rPr lang="en-US" altLang="zh-CN" dirty="0" smtClean="0"/>
                        <a:t>{1,3}</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{1,4}</a:t>
                      </a:r>
                      <a:endParaRPr lang="zh-CN" altLang="en-US" dirty="0"/>
                    </a:p>
                  </a:txBody>
                  <a:tcPr/>
                </a:tc>
              </a:tr>
              <a:tr h="370840">
                <a:tc>
                  <a:txBody>
                    <a:bodyPr/>
                    <a:lstStyle/>
                    <a:p>
                      <a:r>
                        <a:rPr lang="en-US" altLang="zh-CN" dirty="0" smtClean="0"/>
                        <a:t>{1,4}</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a:t>
                      </a:r>
                      <a:endParaRPr lang="zh-CN" altLang="en-US" dirty="0"/>
                    </a:p>
                  </a:txBody>
                  <a:tcPr/>
                </a:tc>
              </a:tr>
            </a:tbl>
          </a:graphicData>
        </a:graphic>
      </p:graphicFrame>
      <p:pic>
        <p:nvPicPr>
          <p:cNvPr id="8" name="Picture 3"/>
          <p:cNvPicPr>
            <a:picLocks noChangeAspect="1" noChangeArrowheads="1"/>
          </p:cNvPicPr>
          <p:nvPr/>
        </p:nvPicPr>
        <p:blipFill>
          <a:blip r:embed="rId3"/>
          <a:srcRect/>
          <a:stretch>
            <a:fillRect/>
          </a:stretch>
        </p:blipFill>
        <p:spPr bwMode="auto">
          <a:xfrm>
            <a:off x="4343400" y="3962400"/>
            <a:ext cx="3819525" cy="1495425"/>
          </a:xfrm>
          <a:prstGeom prst="rect">
            <a:avLst/>
          </a:prstGeom>
          <a:noFill/>
          <a:ln w="9525">
            <a:noFill/>
            <a:miter lim="800000"/>
            <a:headEnd/>
            <a:tailEnd/>
          </a:ln>
        </p:spPr>
      </p:pic>
      <p:sp>
        <p:nvSpPr>
          <p:cNvPr id="9" name="TextBox 8"/>
          <p:cNvSpPr txBox="1">
            <a:spLocks noChangeArrowheads="1"/>
          </p:cNvSpPr>
          <p:nvPr/>
        </p:nvSpPr>
        <p:spPr bwMode="auto">
          <a:xfrm>
            <a:off x="838200" y="6172200"/>
            <a:ext cx="5334000" cy="400050"/>
          </a:xfrm>
          <a:prstGeom prst="rect">
            <a:avLst/>
          </a:prstGeom>
          <a:noFill/>
          <a:ln w="9525">
            <a:noFill/>
            <a:miter lim="800000"/>
            <a:headEnd/>
            <a:tailEnd/>
          </a:ln>
        </p:spPr>
        <p:txBody>
          <a:bodyPr>
            <a:spAutoFit/>
          </a:bodyPr>
          <a:lstStyle/>
          <a:p>
            <a:r>
              <a:rPr lang="zh-CN" altLang="en-US" sz="2000"/>
              <a:t>（</a:t>
            </a:r>
            <a:r>
              <a:rPr lang="en-US" altLang="zh-CN" sz="2000"/>
              <a:t>3</a:t>
            </a:r>
            <a:r>
              <a:rPr lang="zh-CN" altLang="en-US" sz="2000"/>
              <a:t>）最小化，上面的</a:t>
            </a:r>
            <a:r>
              <a:rPr lang="en-US" altLang="zh-CN" sz="2000"/>
              <a:t>DFA</a:t>
            </a:r>
            <a:r>
              <a:rPr lang="zh-CN" altLang="en-US" sz="2000"/>
              <a:t>已经是最小的</a:t>
            </a:r>
            <a:r>
              <a:rPr lang="en-US" altLang="zh-CN" sz="2000"/>
              <a:t>DFA</a:t>
            </a:r>
            <a:endParaRPr lang="zh-CN" altLang="en-US" sz="2000"/>
          </a:p>
        </p:txBody>
      </p:sp>
      <p:sp>
        <p:nvSpPr>
          <p:cNvPr id="10" name="TextBox 9"/>
          <p:cNvSpPr txBox="1">
            <a:spLocks noChangeArrowheads="1"/>
          </p:cNvSpPr>
          <p:nvPr/>
        </p:nvSpPr>
        <p:spPr bwMode="auto">
          <a:xfrm>
            <a:off x="4495800" y="3581400"/>
            <a:ext cx="4191000" cy="400050"/>
          </a:xfrm>
          <a:prstGeom prst="rect">
            <a:avLst/>
          </a:prstGeom>
          <a:noFill/>
          <a:ln w="9525">
            <a:noFill/>
            <a:miter lim="800000"/>
            <a:headEnd/>
            <a:tailEnd/>
          </a:ln>
        </p:spPr>
        <p:txBody>
          <a:bodyPr>
            <a:spAutoFit/>
          </a:bodyPr>
          <a:lstStyle/>
          <a:p>
            <a:r>
              <a:rPr lang="zh-CN" altLang="en-US" sz="2000"/>
              <a:t>重命名状态后得到</a:t>
            </a:r>
            <a:r>
              <a:rPr lang="en-US" altLang="zh-CN" sz="2000"/>
              <a:t>DFA</a:t>
            </a:r>
            <a:r>
              <a:rPr lang="zh-CN" altLang="en-US" sz="2000"/>
              <a:t>如下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p:txBody>
          <a:bodyPr/>
          <a:lstStyle/>
          <a:p>
            <a:r>
              <a:rPr lang="zh-CN" altLang="en-US" dirty="0" smtClean="0"/>
              <a:t>练习 </a:t>
            </a:r>
            <a:r>
              <a:rPr lang="en-US" altLang="zh-CN" dirty="0" smtClean="0"/>
              <a:t>3.6</a:t>
            </a:r>
            <a:endParaRPr lang="zh-CN" altLang="en-US" dirty="0" smtClean="0"/>
          </a:p>
        </p:txBody>
      </p:sp>
      <p:sp>
        <p:nvSpPr>
          <p:cNvPr id="130051" name="内容占位符 2"/>
          <p:cNvSpPr>
            <a:spLocks noGrp="1"/>
          </p:cNvSpPr>
          <p:nvPr>
            <p:ph idx="1"/>
          </p:nvPr>
        </p:nvSpPr>
        <p:spPr>
          <a:xfrm>
            <a:off x="457200" y="1371600"/>
            <a:ext cx="8534400" cy="5105400"/>
          </a:xfrm>
        </p:spPr>
        <p:txBody>
          <a:bodyPr/>
          <a:lstStyle/>
          <a:p>
            <a:pPr>
              <a:lnSpc>
                <a:spcPct val="110000"/>
              </a:lnSpc>
            </a:pPr>
            <a:r>
              <a:rPr lang="zh-CN" altLang="en-US" dirty="0" smtClean="0"/>
              <a:t>练习</a:t>
            </a:r>
            <a:r>
              <a:rPr lang="en-US" altLang="zh-CN" dirty="0" smtClean="0"/>
              <a:t>3.7.1:</a:t>
            </a:r>
            <a:r>
              <a:rPr lang="zh-CN" altLang="en-US" dirty="0" smtClean="0"/>
              <a:t> 将下列图中的</a:t>
            </a:r>
            <a:r>
              <a:rPr lang="en-US" altLang="zh-CN" dirty="0" smtClean="0"/>
              <a:t>NFA</a:t>
            </a:r>
            <a:r>
              <a:rPr lang="zh-CN" altLang="en-US" dirty="0" smtClean="0"/>
              <a:t>转换为</a:t>
            </a:r>
            <a:r>
              <a:rPr lang="en-US" altLang="zh-CN" dirty="0" smtClean="0"/>
              <a:t>DFA</a:t>
            </a:r>
            <a:endParaRPr lang="zh-CN" altLang="en-US" dirty="0" smtClean="0"/>
          </a:p>
          <a:p>
            <a:pPr marL="914400" lvl="1" indent="-457200">
              <a:lnSpc>
                <a:spcPct val="110000"/>
              </a:lnSpc>
              <a:buFont typeface="华文行楷" pitchFamily="2" charset="-122"/>
              <a:buAutoNum type="arabicPeriod"/>
            </a:pPr>
            <a:r>
              <a:rPr lang="zh-CN" altLang="en-US" dirty="0">
                <a:solidFill>
                  <a:srgbClr val="FF0000"/>
                </a:solidFill>
              </a:rPr>
              <a:t>图</a:t>
            </a:r>
            <a:r>
              <a:rPr lang="en-US" altLang="zh-CN" dirty="0">
                <a:solidFill>
                  <a:srgbClr val="FF0000"/>
                </a:solidFill>
              </a:rPr>
              <a:t>3-26</a:t>
            </a:r>
            <a:endParaRPr lang="zh-CN" altLang="en-US" dirty="0">
              <a:solidFill>
                <a:srgbClr val="FF0000"/>
              </a:solidFill>
            </a:endParaRPr>
          </a:p>
          <a:p>
            <a:pPr marL="914400" lvl="1" indent="-457200">
              <a:lnSpc>
                <a:spcPct val="110000"/>
              </a:lnSpc>
              <a:buFont typeface="华文行楷" pitchFamily="2" charset="-122"/>
              <a:buAutoNum type="arabicPeriod"/>
            </a:pPr>
            <a:r>
              <a:rPr lang="zh-CN" altLang="en-US" b="1" u="sng" dirty="0"/>
              <a:t>图</a:t>
            </a:r>
            <a:r>
              <a:rPr lang="en-US" altLang="zh-CN" b="1" u="sng" dirty="0"/>
              <a:t>3-29</a:t>
            </a:r>
            <a:endParaRPr lang="zh-CN" altLang="en-US" b="1" u="sng" dirty="0"/>
          </a:p>
          <a:p>
            <a:pPr marL="914400" lvl="1" indent="-457200">
              <a:lnSpc>
                <a:spcPct val="110000"/>
              </a:lnSpc>
              <a:buFont typeface="华文行楷" pitchFamily="2" charset="-122"/>
              <a:buAutoNum type="arabicPeriod"/>
            </a:pPr>
            <a:r>
              <a:rPr lang="zh-CN" altLang="en-US" dirty="0">
                <a:solidFill>
                  <a:srgbClr val="FF0000"/>
                </a:solidFill>
              </a:rPr>
              <a:t>图</a:t>
            </a:r>
            <a:r>
              <a:rPr lang="en-US" altLang="zh-CN" dirty="0">
                <a:solidFill>
                  <a:srgbClr val="FF0000"/>
                </a:solidFill>
              </a:rPr>
              <a:t>3-30</a:t>
            </a:r>
            <a:endParaRPr lang="zh-CN" altLang="en-US" dirty="0">
              <a:solidFill>
                <a:srgbClr val="FF0000"/>
              </a:solidFill>
            </a:endParaRPr>
          </a:p>
          <a:p>
            <a:pPr>
              <a:lnSpc>
                <a:spcPct val="110000"/>
              </a:lnSpc>
            </a:pPr>
            <a:r>
              <a:rPr lang="zh-CN" altLang="en-US" dirty="0" smtClean="0"/>
              <a:t>练习</a:t>
            </a:r>
            <a:r>
              <a:rPr lang="en-US" altLang="zh-CN" dirty="0" smtClean="0"/>
              <a:t>3.7.3:</a:t>
            </a:r>
            <a:r>
              <a:rPr lang="zh-CN" altLang="en-US" dirty="0" smtClean="0"/>
              <a:t>使用算法</a:t>
            </a:r>
            <a:r>
              <a:rPr lang="en-US" altLang="zh-CN" dirty="0" smtClean="0"/>
              <a:t>3.23</a:t>
            </a:r>
            <a:r>
              <a:rPr lang="zh-CN" altLang="en-US" dirty="0" smtClean="0"/>
              <a:t>和</a:t>
            </a:r>
            <a:r>
              <a:rPr lang="en-US" altLang="zh-CN" dirty="0" smtClean="0"/>
              <a:t>3.20</a:t>
            </a:r>
            <a:r>
              <a:rPr lang="zh-CN" altLang="en-US" dirty="0" smtClean="0"/>
              <a:t>将下列正则表达式转换成</a:t>
            </a:r>
            <a:r>
              <a:rPr lang="en-US" altLang="zh-CN" dirty="0" smtClean="0"/>
              <a:t>DFA</a:t>
            </a:r>
            <a:endParaRPr lang="zh-CN" altLang="en-US" dirty="0" smtClean="0"/>
          </a:p>
          <a:p>
            <a:pPr marL="914400" lvl="1" indent="-457200">
              <a:lnSpc>
                <a:spcPct val="110000"/>
              </a:lnSpc>
              <a:buFont typeface="华文行楷" pitchFamily="2" charset="-122"/>
              <a:buAutoNum type="arabicPeriod"/>
            </a:pPr>
            <a:r>
              <a:rPr lang="en-US" altLang="zh-CN" i="1" dirty="0" smtClean="0">
                <a:cs typeface="Times New Roman" pitchFamily="18" charset="0"/>
              </a:rPr>
              <a:t>(</a:t>
            </a:r>
            <a:r>
              <a:rPr lang="en-US" altLang="zh-CN" i="1" dirty="0" err="1" smtClean="0">
                <a:cs typeface="Times New Roman" pitchFamily="18" charset="0"/>
              </a:rPr>
              <a:t>a|b</a:t>
            </a:r>
            <a:r>
              <a:rPr lang="en-US" altLang="zh-CN" i="1" dirty="0" smtClean="0">
                <a:cs typeface="Times New Roman" pitchFamily="18" charset="0"/>
              </a:rPr>
              <a:t>)*</a:t>
            </a:r>
            <a:endParaRPr lang="zh-CN" altLang="en-US" i="1" dirty="0" smtClean="0">
              <a:cs typeface="Times New Roman" pitchFamily="18" charset="0"/>
            </a:endParaRPr>
          </a:p>
          <a:p>
            <a:pPr marL="914400" lvl="1" indent="-457200">
              <a:lnSpc>
                <a:spcPct val="110000"/>
              </a:lnSpc>
              <a:buFont typeface="华文行楷" pitchFamily="2" charset="-122"/>
              <a:buAutoNum type="arabicPeriod"/>
            </a:pPr>
            <a:r>
              <a:rPr lang="en-US" altLang="zh-CN" i="1" dirty="0" smtClean="0">
                <a:solidFill>
                  <a:srgbClr val="FF0000"/>
                </a:solidFill>
                <a:cs typeface="Times New Roman" pitchFamily="18" charset="0"/>
              </a:rPr>
              <a:t>(a* | b*)*</a:t>
            </a:r>
            <a:endParaRPr lang="zh-CN" altLang="en-US" i="1" dirty="0" smtClean="0">
              <a:solidFill>
                <a:srgbClr val="FF0000"/>
              </a:solidFill>
              <a:cs typeface="Times New Roman" pitchFamily="18" charset="0"/>
            </a:endParaRPr>
          </a:p>
          <a:p>
            <a:pPr marL="914400" lvl="1" indent="-457200">
              <a:lnSpc>
                <a:spcPct val="110000"/>
              </a:lnSpc>
              <a:buFont typeface="华文行楷" pitchFamily="2" charset="-122"/>
              <a:buAutoNum type="arabicPeriod"/>
            </a:pPr>
            <a:r>
              <a:rPr lang="en-US" altLang="zh-CN" b="1" i="1" u="sng" dirty="0" smtClean="0">
                <a:solidFill>
                  <a:schemeClr val="accent4"/>
                </a:solidFill>
                <a:cs typeface="Times New Roman" pitchFamily="18" charset="0"/>
              </a:rPr>
              <a:t>((ε | a)b*)*</a:t>
            </a:r>
            <a:endParaRPr lang="zh-CN" altLang="en-US" b="1" i="1" u="sng" dirty="0" smtClean="0">
              <a:solidFill>
                <a:schemeClr val="accent4"/>
              </a:solidFill>
              <a:cs typeface="Times New Roman" pitchFamily="18" charset="0"/>
            </a:endParaRPr>
          </a:p>
          <a:p>
            <a:pPr marL="914400" lvl="1" indent="-457200">
              <a:lnSpc>
                <a:spcPct val="110000"/>
              </a:lnSpc>
              <a:buFont typeface="华文行楷" pitchFamily="2" charset="-122"/>
              <a:buAutoNum type="arabicPeriod"/>
            </a:pPr>
            <a:r>
              <a:rPr lang="en-US" altLang="zh-CN" i="1" dirty="0" smtClean="0">
                <a:cs typeface="Times New Roman" pitchFamily="18" charset="0"/>
              </a:rPr>
              <a:t>(</a:t>
            </a:r>
            <a:r>
              <a:rPr lang="en-US" altLang="zh-CN" i="1" dirty="0" err="1" smtClean="0">
                <a:cs typeface="Times New Roman" pitchFamily="18" charset="0"/>
              </a:rPr>
              <a:t>a|b</a:t>
            </a:r>
            <a:r>
              <a:rPr lang="en-US" altLang="zh-CN" i="1" dirty="0" smtClean="0">
                <a:cs typeface="Times New Roman" pitchFamily="18" charset="0"/>
              </a:rPr>
              <a:t>)*</a:t>
            </a:r>
            <a:r>
              <a:rPr lang="en-US" altLang="zh-CN" i="1" dirty="0" err="1" smtClean="0">
                <a:cs typeface="Times New Roman" pitchFamily="18" charset="0"/>
              </a:rPr>
              <a:t>abb</a:t>
            </a:r>
            <a:r>
              <a:rPr lang="en-US" altLang="zh-CN" i="1" dirty="0" smtClean="0">
                <a:cs typeface="Times New Roman" pitchFamily="18" charset="0"/>
              </a:rPr>
              <a:t>(</a:t>
            </a:r>
            <a:r>
              <a:rPr lang="en-US" altLang="zh-CN" i="1" dirty="0" err="1" smtClean="0">
                <a:cs typeface="Times New Roman" pitchFamily="18" charset="0"/>
              </a:rPr>
              <a:t>a|b</a:t>
            </a:r>
            <a:r>
              <a:rPr lang="en-US" altLang="zh-CN" i="1" dirty="0" smtClean="0">
                <a:cs typeface="Times New Roman" pitchFamily="18" charset="0"/>
              </a:rPr>
              <a:t>)*</a:t>
            </a:r>
          </a:p>
          <a:p>
            <a:pPr marL="914400" lvl="1" indent="-457200">
              <a:lnSpc>
                <a:spcPct val="110000"/>
              </a:lnSpc>
              <a:buFont typeface="华文行楷" pitchFamily="2" charset="-122"/>
              <a:buAutoNum type="arabicPeriod"/>
            </a:pPr>
            <a:r>
              <a:rPr lang="en-US" altLang="zh-CN" i="1" dirty="0" smtClean="0">
                <a:solidFill>
                  <a:srgbClr val="FF0000"/>
                </a:solidFill>
              </a:rPr>
              <a:t>(</a:t>
            </a:r>
            <a:r>
              <a:rPr lang="en-US" altLang="zh-CN" i="1" dirty="0" err="1" smtClean="0">
                <a:solidFill>
                  <a:srgbClr val="FF0000"/>
                </a:solidFill>
              </a:rPr>
              <a:t>a|b</a:t>
            </a:r>
            <a:r>
              <a:rPr lang="en-US" altLang="zh-CN" i="1" dirty="0" smtClean="0">
                <a:solidFill>
                  <a:srgbClr val="FF0000"/>
                </a:solidFill>
              </a:rPr>
              <a:t>)*a(</a:t>
            </a:r>
            <a:r>
              <a:rPr lang="en-US" altLang="zh-CN" i="1" dirty="0" err="1" smtClean="0">
                <a:solidFill>
                  <a:srgbClr val="FF0000"/>
                </a:solidFill>
              </a:rPr>
              <a:t>a|b</a:t>
            </a:r>
            <a:r>
              <a:rPr lang="en-US" altLang="zh-CN" i="1" dirty="0" smtClean="0">
                <a:solidFill>
                  <a:srgbClr val="FF0000"/>
                </a:solidFill>
              </a:rPr>
              <a:t>)</a:t>
            </a:r>
          </a:p>
          <a:p>
            <a:pPr marL="914400" lvl="1" indent="-457200">
              <a:lnSpc>
                <a:spcPct val="110000"/>
              </a:lnSpc>
              <a:buFont typeface="华文行楷" pitchFamily="2" charset="-122"/>
              <a:buAutoNum type="arabicPeriod"/>
            </a:pPr>
            <a:r>
              <a:rPr lang="en-US" altLang="zh-CN" i="1" dirty="0" smtClean="0">
                <a:solidFill>
                  <a:srgbClr val="FF0000"/>
                </a:solidFill>
              </a:rPr>
              <a:t>(</a:t>
            </a:r>
            <a:r>
              <a:rPr lang="en-US" altLang="zh-CN" i="1" dirty="0" err="1" smtClean="0">
                <a:solidFill>
                  <a:srgbClr val="FF0000"/>
                </a:solidFill>
              </a:rPr>
              <a:t>a|b</a:t>
            </a:r>
            <a:r>
              <a:rPr lang="en-US" altLang="zh-CN" i="1" dirty="0" smtClean="0">
                <a:solidFill>
                  <a:srgbClr val="FF0000"/>
                </a:solidFill>
              </a:rPr>
              <a:t>)*a(</a:t>
            </a:r>
            <a:r>
              <a:rPr lang="en-US" altLang="zh-CN" i="1" dirty="0" err="1" smtClean="0">
                <a:solidFill>
                  <a:srgbClr val="FF0000"/>
                </a:solidFill>
              </a:rPr>
              <a:t>a|b</a:t>
            </a:r>
            <a:r>
              <a:rPr lang="en-US" altLang="zh-CN" i="1" dirty="0" smtClean="0">
                <a:solidFill>
                  <a:srgbClr val="FF0000"/>
                </a:solidFill>
              </a:rPr>
              <a:t>)(</a:t>
            </a:r>
            <a:r>
              <a:rPr lang="en-US" altLang="zh-CN" i="1" dirty="0" err="1" smtClean="0">
                <a:solidFill>
                  <a:srgbClr val="FF0000"/>
                </a:solidFill>
              </a:rPr>
              <a:t>a|b</a:t>
            </a:r>
            <a:r>
              <a:rPr lang="en-US" altLang="zh-CN" i="1" dirty="0" smtClean="0">
                <a:solidFill>
                  <a:srgbClr val="FF0000"/>
                </a:solidFill>
              </a:rPr>
              <a:t>)</a:t>
            </a:r>
            <a:endParaRPr lang="zh-CN" altLang="en-US" i="1" dirty="0" smtClean="0">
              <a:cs typeface="Times New Roman"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t>补充练习</a:t>
            </a:r>
          </a:p>
        </p:txBody>
      </p:sp>
      <p:sp>
        <p:nvSpPr>
          <p:cNvPr id="131075" name="内容占位符 2"/>
          <p:cNvSpPr>
            <a:spLocks noGrp="1"/>
          </p:cNvSpPr>
          <p:nvPr>
            <p:ph idx="1"/>
          </p:nvPr>
        </p:nvSpPr>
        <p:spPr>
          <a:ln>
            <a:noFill/>
          </a:ln>
        </p:spPr>
        <p:txBody>
          <a:bodyPr/>
          <a:lstStyle/>
          <a:p>
            <a:pPr marL="457200" indent="-457200">
              <a:buFont typeface="华文行楷" pitchFamily="2" charset="-122"/>
              <a:buAutoNum type="arabicPeriod"/>
            </a:pPr>
            <a:r>
              <a:rPr lang="zh-CN" altLang="en-US" sz="2000" dirty="0" smtClean="0"/>
              <a:t>构造与正则表达式</a:t>
            </a:r>
            <a:r>
              <a:rPr lang="en-US" altLang="zh-CN" sz="2000" b="1" i="1" dirty="0" smtClean="0"/>
              <a:t>(</a:t>
            </a:r>
            <a:r>
              <a:rPr lang="en-US" altLang="zh-CN" sz="2000" b="1" i="1" dirty="0" err="1" smtClean="0"/>
              <a:t>ab</a:t>
            </a:r>
            <a:r>
              <a:rPr lang="en-US" altLang="zh-CN" sz="2000" b="1" i="1" dirty="0" smtClean="0"/>
              <a:t>)*(a*|b*)(</a:t>
            </a:r>
            <a:r>
              <a:rPr lang="en-US" altLang="zh-CN" sz="2000" b="1" i="1" dirty="0" err="1" smtClean="0"/>
              <a:t>ba</a:t>
            </a:r>
            <a:r>
              <a:rPr lang="en-US" altLang="zh-CN" sz="2000" b="1" i="1" dirty="0" smtClean="0"/>
              <a:t>)*</a:t>
            </a:r>
            <a:r>
              <a:rPr lang="zh-CN" altLang="en-US" sz="2000" dirty="0" smtClean="0"/>
              <a:t>等价的</a:t>
            </a:r>
            <a:r>
              <a:rPr lang="en-US" altLang="zh-CN" sz="2000" dirty="0" smtClean="0"/>
              <a:t>DFA</a:t>
            </a:r>
            <a:r>
              <a:rPr lang="zh-CN" altLang="en-US" sz="2000" dirty="0" smtClean="0"/>
              <a:t>。</a:t>
            </a:r>
          </a:p>
          <a:p>
            <a:pPr marL="457200" indent="-457200">
              <a:buFont typeface="华文行楷" pitchFamily="2" charset="-122"/>
              <a:buAutoNum type="arabicPeriod"/>
            </a:pPr>
            <a:r>
              <a:rPr lang="zh-CN" altLang="en-US" sz="2000" dirty="0" smtClean="0"/>
              <a:t>写出定义在</a:t>
            </a:r>
            <a:r>
              <a:rPr lang="en-US" altLang="zh-CN" sz="2000" dirty="0" smtClean="0"/>
              <a:t>Σ=</a:t>
            </a:r>
            <a:r>
              <a:rPr lang="zh-CN" altLang="en-US" sz="2000" b="1" i="1" dirty="0" smtClean="0"/>
              <a:t>｛</a:t>
            </a:r>
            <a:r>
              <a:rPr lang="en-US" altLang="zh-CN" sz="2000" b="1" i="1" dirty="0" smtClean="0"/>
              <a:t>0,1</a:t>
            </a:r>
            <a:r>
              <a:rPr lang="zh-CN" altLang="en-US" sz="2000" b="1" i="1" dirty="0" smtClean="0"/>
              <a:t>｝</a:t>
            </a:r>
            <a:r>
              <a:rPr lang="zh-CN" altLang="en-US" sz="2000" dirty="0" smtClean="0"/>
              <a:t>上，至少含有一个</a:t>
            </a:r>
            <a:r>
              <a:rPr lang="en-US" altLang="zh-CN" sz="2000" dirty="0" smtClean="0"/>
              <a:t>0011</a:t>
            </a:r>
            <a:r>
              <a:rPr lang="zh-CN" altLang="en-US" sz="2000" dirty="0" smtClean="0"/>
              <a:t>字串的符号串集合的正则表达式，并构造与之等价的</a:t>
            </a:r>
            <a:r>
              <a:rPr lang="en-US" altLang="zh-CN" sz="2000" dirty="0" smtClean="0"/>
              <a:t>DFA</a:t>
            </a:r>
            <a:r>
              <a:rPr lang="zh-CN" altLang="en-US" sz="2000" dirty="0" smtClean="0"/>
              <a:t>。</a:t>
            </a:r>
            <a:r>
              <a:rPr lang="en-US" altLang="zh-CN" sz="2000" dirty="0" smtClean="0"/>
              <a:t>  </a:t>
            </a:r>
          </a:p>
          <a:p>
            <a:pPr marL="457200" indent="-457200">
              <a:buFont typeface="+mj-lt"/>
              <a:buAutoNum type="arabicPeriod" startAt="3"/>
            </a:pPr>
            <a:r>
              <a:rPr lang="zh-CN" altLang="en-US" sz="2000" dirty="0" smtClean="0"/>
              <a:t>构造</a:t>
            </a:r>
            <a:r>
              <a:rPr lang="en-US" altLang="zh-CN" sz="2000" dirty="0"/>
              <a:t>DFA M</a:t>
            </a:r>
            <a:r>
              <a:rPr lang="zh-CN" altLang="en-US" sz="2000" dirty="0"/>
              <a:t>，识别</a:t>
            </a:r>
            <a:r>
              <a:rPr lang="en-US" altLang="zh-CN" sz="2000" dirty="0"/>
              <a:t>Σ=</a:t>
            </a:r>
            <a:r>
              <a:rPr lang="zh-CN" altLang="en-US" sz="2000" dirty="0"/>
              <a:t>｛</a:t>
            </a:r>
            <a:r>
              <a:rPr lang="en-US" altLang="zh-CN" sz="2000" dirty="0" err="1"/>
              <a:t>a,b,c</a:t>
            </a:r>
            <a:r>
              <a:rPr lang="zh-CN" altLang="en-US" sz="2000" dirty="0"/>
              <a:t>｝上的字符串集合：</a:t>
            </a:r>
            <a:endParaRPr lang="en-US" altLang="zh-CN" sz="2000" dirty="0"/>
          </a:p>
          <a:p>
            <a:pPr marL="857250" lvl="1" indent="-457200">
              <a:buNone/>
            </a:pPr>
            <a:r>
              <a:rPr lang="en-US" altLang="zh-CN" sz="2000" u="sng" dirty="0" smtClean="0"/>
              <a:t> L(M)=</a:t>
            </a:r>
            <a:r>
              <a:rPr lang="en-US" altLang="zh-CN" sz="2000" i="1" u="sng" dirty="0" smtClean="0"/>
              <a:t> </a:t>
            </a:r>
            <a:r>
              <a:rPr lang="zh-CN" altLang="en-US" sz="2000" i="1" u="sng" dirty="0" smtClean="0"/>
              <a:t>｛</a:t>
            </a:r>
            <a:r>
              <a:rPr lang="en-US" altLang="zh-CN" sz="2000" i="1" u="sng" dirty="0" smtClean="0"/>
              <a:t>a</a:t>
            </a:r>
            <a:r>
              <a:rPr lang="en-US" altLang="zh-CN" sz="2000" i="1" u="sng" baseline="30000" dirty="0" smtClean="0"/>
              <a:t>2i</a:t>
            </a:r>
            <a:r>
              <a:rPr lang="en-US" altLang="zh-CN" sz="2000" i="1" u="sng" dirty="0" smtClean="0"/>
              <a:t>b</a:t>
            </a:r>
            <a:r>
              <a:rPr lang="en-US" altLang="zh-CN" sz="2000" i="1" u="sng" baseline="30000" dirty="0" smtClean="0"/>
              <a:t>2j+1</a:t>
            </a:r>
            <a:r>
              <a:rPr lang="en-US" altLang="zh-CN" sz="2000" i="1" u="sng" dirty="0" smtClean="0"/>
              <a:t>c</a:t>
            </a:r>
            <a:r>
              <a:rPr lang="en-US" altLang="zh-CN" sz="2000" i="1" u="sng" baseline="30000" dirty="0" smtClean="0"/>
              <a:t>3k</a:t>
            </a:r>
            <a:r>
              <a:rPr lang="en-US" altLang="zh-CN" sz="2000" i="1" u="sng" dirty="0" smtClean="0"/>
              <a:t> | </a:t>
            </a:r>
            <a:r>
              <a:rPr lang="en-US" altLang="zh-CN" sz="2000" i="1" u="sng" dirty="0" err="1" smtClean="0"/>
              <a:t>i</a:t>
            </a:r>
            <a:r>
              <a:rPr lang="en-US" altLang="zh-CN" sz="2000" i="1" u="sng" dirty="0" smtClean="0"/>
              <a:t>&gt;=1, j&gt;=0, k&gt;=0</a:t>
            </a:r>
            <a:r>
              <a:rPr lang="zh-CN" altLang="en-US" sz="2000" i="1" u="sng" dirty="0" smtClean="0"/>
              <a:t>｝</a:t>
            </a:r>
            <a:r>
              <a:rPr lang="zh-CN" altLang="en-US" sz="2000" b="1" i="1" u="sng" dirty="0" smtClean="0"/>
              <a:t> </a:t>
            </a:r>
            <a:r>
              <a:rPr lang="zh-CN" altLang="en-US" sz="2000" b="1" i="1" dirty="0" smtClean="0"/>
              <a:t>  </a:t>
            </a:r>
            <a:r>
              <a:rPr lang="zh-CN" altLang="en-US" sz="2000" dirty="0" smtClean="0"/>
              <a:t>   </a:t>
            </a:r>
            <a:r>
              <a:rPr lang="zh-CN" altLang="en-US" sz="2000" dirty="0" smtClean="0">
                <a:solidFill>
                  <a:srgbClr val="FF0000"/>
                </a:solidFill>
              </a:rPr>
              <a:t> </a:t>
            </a:r>
            <a:endParaRPr lang="en-US" altLang="zh-CN" sz="2000" dirty="0" smtClean="0">
              <a:solidFill>
                <a:srgbClr val="FF0000"/>
              </a:solidFill>
            </a:endParaRPr>
          </a:p>
          <a:p>
            <a:pPr marL="457200" indent="-457200">
              <a:buFont typeface="+mj-lt"/>
              <a:buAutoNum type="arabicPeriod" startAt="3"/>
            </a:pPr>
            <a:r>
              <a:rPr lang="zh-CN" altLang="en-US" sz="2000" dirty="0" smtClean="0"/>
              <a:t>构造一个最小</a:t>
            </a:r>
            <a:r>
              <a:rPr lang="en-US" altLang="zh-CN" sz="2000" dirty="0" smtClean="0"/>
              <a:t>DFA</a:t>
            </a:r>
            <a:r>
              <a:rPr lang="zh-CN" altLang="en-US" sz="2000" dirty="0" smtClean="0"/>
              <a:t>，识别</a:t>
            </a:r>
            <a:r>
              <a:rPr lang="en-US" altLang="zh-CN" sz="2000" dirty="0" smtClean="0"/>
              <a:t>Σ=</a:t>
            </a:r>
            <a:r>
              <a:rPr lang="zh-CN" altLang="en-US" sz="2000" b="1" i="1" dirty="0" smtClean="0"/>
              <a:t>｛</a:t>
            </a:r>
            <a:r>
              <a:rPr lang="en-US" altLang="zh-CN" sz="2000" b="1" i="1" dirty="0" smtClean="0"/>
              <a:t>0,1</a:t>
            </a:r>
            <a:r>
              <a:rPr lang="zh-CN" altLang="en-US" sz="2000" b="1" i="1" dirty="0" smtClean="0"/>
              <a:t>｝</a:t>
            </a:r>
            <a:r>
              <a:rPr lang="zh-CN" altLang="en-US" sz="2000" dirty="0" smtClean="0"/>
              <a:t>上所有由偶数个</a:t>
            </a:r>
            <a:r>
              <a:rPr lang="en-US" altLang="zh-CN" sz="2000" dirty="0" smtClean="0"/>
              <a:t>0</a:t>
            </a:r>
            <a:r>
              <a:rPr lang="zh-CN" altLang="en-US" sz="2000" dirty="0" smtClean="0"/>
              <a:t>且后接奇数个</a:t>
            </a:r>
            <a:r>
              <a:rPr lang="en-US" altLang="zh-CN" sz="2000" dirty="0" smtClean="0"/>
              <a:t>1</a:t>
            </a:r>
            <a:r>
              <a:rPr lang="zh-CN" altLang="en-US" sz="2000" dirty="0" smtClean="0"/>
              <a:t>组成的字符串。</a:t>
            </a:r>
          </a:p>
          <a:p>
            <a:pPr marL="457200" indent="-457200">
              <a:buFont typeface="华文行楷" pitchFamily="2" charset="-122"/>
              <a:buAutoNum type="arabicPeriod" startAt="3"/>
            </a:pPr>
            <a:r>
              <a:rPr lang="zh-CN" altLang="en-US" sz="2000" dirty="0"/>
              <a:t>构造一个</a:t>
            </a:r>
            <a:r>
              <a:rPr lang="en-US" altLang="zh-CN" sz="2000" dirty="0"/>
              <a:t>DFA</a:t>
            </a:r>
            <a:r>
              <a:rPr lang="zh-CN" altLang="en-US" sz="2000" dirty="0"/>
              <a:t>，它接受∑</a:t>
            </a:r>
            <a:r>
              <a:rPr lang="en-US" altLang="zh-CN" sz="2000" dirty="0"/>
              <a:t>={0,1}</a:t>
            </a:r>
            <a:r>
              <a:rPr lang="zh-CN" altLang="en-US" sz="2000" dirty="0"/>
              <a:t>上所有满足如下条件的字符串：每个</a:t>
            </a:r>
            <a:r>
              <a:rPr lang="en-US" altLang="zh-CN" sz="2000" dirty="0"/>
              <a:t>1</a:t>
            </a:r>
            <a:r>
              <a:rPr lang="zh-CN" altLang="en-US" sz="2000" dirty="0"/>
              <a:t>都有</a:t>
            </a:r>
            <a:r>
              <a:rPr lang="en-US" altLang="zh-CN" sz="2000" dirty="0"/>
              <a:t>0</a:t>
            </a:r>
            <a:r>
              <a:rPr lang="zh-CN" altLang="en-US" sz="2000" dirty="0"/>
              <a:t>直接跟在右边</a:t>
            </a:r>
            <a:r>
              <a:rPr lang="zh-CN" altLang="en-US" sz="2000" dirty="0" smtClean="0"/>
              <a:t>。</a:t>
            </a:r>
            <a:endParaRPr lang="zh-CN" altLang="en-US" sz="2000" dirty="0"/>
          </a:p>
          <a:p>
            <a:pPr marL="457200" indent="-457200">
              <a:buFont typeface="华文行楷" pitchFamily="2" charset="-122"/>
              <a:buAutoNum type="arabicPeriod" startAt="3"/>
            </a:pPr>
            <a:r>
              <a:rPr lang="zh-CN" altLang="en-US" sz="2000" dirty="0" smtClean="0"/>
              <a:t>构造一个</a:t>
            </a:r>
            <a:r>
              <a:rPr lang="en-US" altLang="zh-CN" sz="2000" dirty="0" smtClean="0"/>
              <a:t>DFA</a:t>
            </a:r>
            <a:r>
              <a:rPr lang="zh-CN" altLang="en-US" sz="2000" dirty="0" smtClean="0"/>
              <a:t>，识别</a:t>
            </a:r>
            <a:r>
              <a:rPr lang="en-US" altLang="zh-CN" sz="2000" dirty="0" smtClean="0"/>
              <a:t>Σ=</a:t>
            </a:r>
            <a:r>
              <a:rPr lang="zh-CN" altLang="en-US" sz="2000" b="1" i="1" dirty="0" smtClean="0"/>
              <a:t>｛</a:t>
            </a:r>
            <a:r>
              <a:rPr lang="en-US" altLang="zh-CN" sz="2000" b="1" i="1" dirty="0" smtClean="0"/>
              <a:t>0,1</a:t>
            </a:r>
            <a:r>
              <a:rPr lang="zh-CN" altLang="en-US" sz="2000" b="1" i="1" dirty="0" smtClean="0"/>
              <a:t>｝</a:t>
            </a:r>
            <a:r>
              <a:rPr lang="zh-CN" altLang="en-US" sz="2000" dirty="0" smtClean="0"/>
              <a:t>上所有至少包含两个相邻的</a:t>
            </a:r>
            <a:r>
              <a:rPr lang="en-US" altLang="zh-CN" sz="2000" dirty="0" smtClean="0"/>
              <a:t>0</a:t>
            </a:r>
            <a:r>
              <a:rPr lang="zh-CN" altLang="en-US" sz="2000" dirty="0"/>
              <a:t>或</a:t>
            </a:r>
            <a:r>
              <a:rPr lang="zh-CN" altLang="en-US" sz="2000" dirty="0" smtClean="0"/>
              <a:t>两个相邻的</a:t>
            </a:r>
            <a:r>
              <a:rPr lang="en-US" altLang="zh-CN" sz="2000" dirty="0" smtClean="0"/>
              <a:t>1</a:t>
            </a:r>
            <a:r>
              <a:rPr lang="zh-CN" altLang="en-US" sz="2000" dirty="0" smtClean="0"/>
              <a:t>的字符串。</a:t>
            </a:r>
            <a:endParaRPr lang="en-US" altLang="zh-CN" sz="2000" dirty="0" smtClean="0"/>
          </a:p>
          <a:p>
            <a:pPr marL="457200" indent="-457200">
              <a:buFont typeface="华文行楷" pitchFamily="2" charset="-122"/>
              <a:buAutoNum type="arabicPeriod" startAt="3"/>
            </a:pPr>
            <a:r>
              <a:rPr lang="zh-CN" altLang="en-US" sz="2000" dirty="0" smtClean="0"/>
              <a:t>构造正则表达式 </a:t>
            </a:r>
            <a:r>
              <a:rPr lang="en-US" altLang="zh-CN" sz="2000" dirty="0" smtClean="0"/>
              <a:t>((0|1)* | (11)*)* </a:t>
            </a:r>
            <a:r>
              <a:rPr lang="zh-CN" altLang="en-US" sz="2000" dirty="0" smtClean="0"/>
              <a:t>的最小</a:t>
            </a:r>
            <a:r>
              <a:rPr lang="en-US" altLang="zh-CN" sz="2000" dirty="0" smtClean="0"/>
              <a:t>DFA</a:t>
            </a:r>
            <a:r>
              <a:rPr lang="zh-CN" altLang="en-US" sz="2000" dirty="0" smtClean="0"/>
              <a:t>。</a:t>
            </a:r>
          </a:p>
          <a:p>
            <a:pPr marL="457200" indent="-457200">
              <a:buFont typeface="华文行楷" pitchFamily="2" charset="-122"/>
              <a:buAutoNum type="arabicPeriod" startAt="3"/>
            </a:pPr>
            <a:endParaRPr lang="zh-CN" altLang="en-US" sz="2000" dirty="0" smtClean="0"/>
          </a:p>
        </p:txBody>
      </p:sp>
      <p:sp>
        <p:nvSpPr>
          <p:cNvPr id="2" name="TextBox 1"/>
          <p:cNvSpPr txBox="1"/>
          <p:nvPr/>
        </p:nvSpPr>
        <p:spPr>
          <a:xfrm>
            <a:off x="5029200" y="2209800"/>
            <a:ext cx="1861131" cy="369332"/>
          </a:xfrm>
          <a:prstGeom prst="rect">
            <a:avLst/>
          </a:prstGeom>
          <a:noFill/>
        </p:spPr>
        <p:txBody>
          <a:bodyPr wrap="square" rtlCol="0">
            <a:spAutoFit/>
          </a:bodyPr>
          <a:lstStyle/>
          <a:p>
            <a:endParaRPr lang="zh-CN" altLang="en-US" dirty="0">
              <a:solidFill>
                <a:srgbClr val="FF0000"/>
              </a:solidFill>
            </a:endParaRPr>
          </a:p>
        </p:txBody>
      </p:sp>
      <p:sp>
        <p:nvSpPr>
          <p:cNvPr id="3" name="矩形 2"/>
          <p:cNvSpPr/>
          <p:nvPr/>
        </p:nvSpPr>
        <p:spPr>
          <a:xfrm>
            <a:off x="4939827" y="2209800"/>
            <a:ext cx="1927644" cy="369332"/>
          </a:xfrm>
          <a:prstGeom prst="rect">
            <a:avLst/>
          </a:prstGeom>
          <a:ln>
            <a:solidFill>
              <a:schemeClr val="accent1"/>
            </a:solidFill>
          </a:ln>
        </p:spPr>
        <p:txBody>
          <a:bodyPr wrap="none">
            <a:spAutoFit/>
          </a:bodyPr>
          <a:lstStyle/>
          <a:p>
            <a:r>
              <a:rPr lang="zh-CN" altLang="en-US" dirty="0">
                <a:solidFill>
                  <a:srgbClr val="FF0000"/>
                </a:solidFill>
              </a:rPr>
              <a:t> </a:t>
            </a:r>
            <a:r>
              <a:rPr lang="en-US" altLang="zh-CN" dirty="0">
                <a:solidFill>
                  <a:srgbClr val="FF0000"/>
                </a:solidFill>
              </a:rPr>
              <a:t>(0|1)*0011 (0|1)*</a:t>
            </a:r>
            <a:endParaRPr lang="zh-CN" altLang="en-US" dirty="0">
              <a:solidFill>
                <a:srgbClr val="FF0000"/>
              </a:solidFill>
            </a:endParaRPr>
          </a:p>
        </p:txBody>
      </p:sp>
      <p:sp>
        <p:nvSpPr>
          <p:cNvPr id="7" name="矩形 6"/>
          <p:cNvSpPr/>
          <p:nvPr/>
        </p:nvSpPr>
        <p:spPr>
          <a:xfrm>
            <a:off x="2819400" y="3886200"/>
            <a:ext cx="1834669" cy="369332"/>
          </a:xfrm>
          <a:prstGeom prst="rect">
            <a:avLst/>
          </a:prstGeom>
          <a:ln>
            <a:solidFill>
              <a:schemeClr val="accent1"/>
            </a:solidFill>
          </a:ln>
        </p:spPr>
        <p:txBody>
          <a:bodyPr wrap="none">
            <a:spAutoFit/>
          </a:bodyPr>
          <a:lstStyle/>
          <a:p>
            <a:r>
              <a:rPr lang="en-US" altLang="zh-CN" dirty="0">
                <a:solidFill>
                  <a:srgbClr val="FF0000"/>
                </a:solidFill>
              </a:rPr>
              <a:t>(00) (00)</a:t>
            </a:r>
            <a:r>
              <a:rPr lang="en-US" altLang="zh-CN" b="1" i="1" dirty="0">
                <a:solidFill>
                  <a:srgbClr val="FF0000"/>
                </a:solidFill>
              </a:rPr>
              <a:t>*</a:t>
            </a:r>
            <a:r>
              <a:rPr lang="en-US" altLang="zh-CN" dirty="0">
                <a:solidFill>
                  <a:srgbClr val="FF0000"/>
                </a:solidFill>
              </a:rPr>
              <a:t>1 (11)</a:t>
            </a:r>
            <a:r>
              <a:rPr lang="en-US" altLang="zh-CN" b="1" i="1" dirty="0">
                <a:solidFill>
                  <a:srgbClr val="FF0000"/>
                </a:solidFill>
              </a:rPr>
              <a:t>*</a:t>
            </a:r>
            <a:endParaRPr lang="zh-CN" altLang="en-US" dirty="0">
              <a:solidFill>
                <a:srgbClr val="FF0000"/>
              </a:solidFill>
            </a:endParaRPr>
          </a:p>
        </p:txBody>
      </p:sp>
      <p:sp>
        <p:nvSpPr>
          <p:cNvPr id="8" name="矩形 7"/>
          <p:cNvSpPr/>
          <p:nvPr/>
        </p:nvSpPr>
        <p:spPr>
          <a:xfrm>
            <a:off x="5410200" y="3048000"/>
            <a:ext cx="2680173" cy="400110"/>
          </a:xfrm>
          <a:prstGeom prst="rect">
            <a:avLst/>
          </a:prstGeom>
          <a:ln>
            <a:solidFill>
              <a:schemeClr val="accent1"/>
            </a:solidFill>
          </a:ln>
        </p:spPr>
        <p:txBody>
          <a:bodyPr wrap="square">
            <a:spAutoFit/>
          </a:bodyPr>
          <a:lstStyle/>
          <a:p>
            <a:pPr marL="400050" indent="-457200"/>
            <a:r>
              <a:rPr lang="en-US" altLang="zh-CN" sz="2000" dirty="0">
                <a:solidFill>
                  <a:srgbClr val="FF0000"/>
                </a:solidFill>
              </a:rPr>
              <a:t>(</a:t>
            </a:r>
            <a:r>
              <a:rPr lang="en-US" altLang="zh-CN" sz="2000" dirty="0" err="1">
                <a:solidFill>
                  <a:srgbClr val="FF0000"/>
                </a:solidFill>
              </a:rPr>
              <a:t>aa</a:t>
            </a:r>
            <a:r>
              <a:rPr lang="en-US" altLang="zh-CN" sz="2000" dirty="0">
                <a:solidFill>
                  <a:srgbClr val="FF0000"/>
                </a:solidFill>
              </a:rPr>
              <a:t>) (</a:t>
            </a:r>
            <a:r>
              <a:rPr lang="en-US" altLang="zh-CN" sz="2000" dirty="0" err="1">
                <a:solidFill>
                  <a:srgbClr val="FF0000"/>
                </a:solidFill>
              </a:rPr>
              <a:t>aa</a:t>
            </a:r>
            <a:r>
              <a:rPr lang="en-US" altLang="zh-CN" sz="2000" dirty="0">
                <a:solidFill>
                  <a:srgbClr val="FF0000"/>
                </a:solidFill>
              </a:rPr>
              <a:t>)</a:t>
            </a:r>
            <a:r>
              <a:rPr lang="en-US" altLang="zh-CN" sz="2000" b="1" i="1" dirty="0">
                <a:solidFill>
                  <a:srgbClr val="FF0000"/>
                </a:solidFill>
              </a:rPr>
              <a:t>*</a:t>
            </a:r>
            <a:r>
              <a:rPr lang="en-US" altLang="zh-CN" sz="2000" dirty="0">
                <a:solidFill>
                  <a:srgbClr val="FF0000"/>
                </a:solidFill>
              </a:rPr>
              <a:t>b(bb)</a:t>
            </a:r>
            <a:r>
              <a:rPr lang="en-US" altLang="zh-CN" sz="2000" b="1" i="1" dirty="0">
                <a:solidFill>
                  <a:srgbClr val="FF0000"/>
                </a:solidFill>
              </a:rPr>
              <a:t>*</a:t>
            </a:r>
            <a:r>
              <a:rPr lang="en-US" altLang="zh-CN" sz="2000" dirty="0">
                <a:solidFill>
                  <a:srgbClr val="FF0000"/>
                </a:solidFill>
              </a:rPr>
              <a:t>(ccc)</a:t>
            </a:r>
            <a:r>
              <a:rPr lang="en-US" altLang="zh-CN" sz="2000" b="1" i="1" dirty="0">
                <a:solidFill>
                  <a:srgbClr val="FF0000"/>
                </a:solidFill>
              </a:rPr>
              <a:t>*</a:t>
            </a:r>
            <a:endParaRPr lang="zh-CN" altLang="en-US" sz="2000" u="sng" dirty="0">
              <a:solidFill>
                <a:srgbClr val="FF0000"/>
              </a:solidFill>
            </a:endParaRPr>
          </a:p>
        </p:txBody>
      </p:sp>
      <p:sp>
        <p:nvSpPr>
          <p:cNvPr id="9" name="矩形 8"/>
          <p:cNvSpPr/>
          <p:nvPr/>
        </p:nvSpPr>
        <p:spPr>
          <a:xfrm>
            <a:off x="3529897" y="4724400"/>
            <a:ext cx="872355" cy="369332"/>
          </a:xfrm>
          <a:prstGeom prst="rect">
            <a:avLst/>
          </a:prstGeom>
          <a:ln>
            <a:solidFill>
              <a:schemeClr val="accent1"/>
            </a:solidFill>
          </a:ln>
        </p:spPr>
        <p:txBody>
          <a:bodyPr wrap="none">
            <a:spAutoFit/>
          </a:bodyPr>
          <a:lstStyle/>
          <a:p>
            <a:r>
              <a:rPr lang="en-US" altLang="zh-CN" dirty="0">
                <a:solidFill>
                  <a:srgbClr val="FF0000"/>
                </a:solidFill>
              </a:rPr>
              <a:t>(0|10)</a:t>
            </a:r>
            <a:r>
              <a:rPr lang="en-US" altLang="zh-CN" b="1" i="1" dirty="0">
                <a:solidFill>
                  <a:srgbClr val="FF0000"/>
                </a:solidFill>
              </a:rPr>
              <a:t>*</a:t>
            </a:r>
            <a:endParaRPr lang="zh-CN" altLang="en-US" dirty="0">
              <a:solidFill>
                <a:srgbClr val="FF0000"/>
              </a:solidFill>
            </a:endParaRPr>
          </a:p>
        </p:txBody>
      </p:sp>
      <p:sp>
        <p:nvSpPr>
          <p:cNvPr id="12" name="矩形 11"/>
          <p:cNvSpPr/>
          <p:nvPr/>
        </p:nvSpPr>
        <p:spPr>
          <a:xfrm>
            <a:off x="3124200" y="5454134"/>
            <a:ext cx="2076722" cy="369332"/>
          </a:xfrm>
          <a:prstGeom prst="rect">
            <a:avLst/>
          </a:prstGeom>
          <a:ln>
            <a:solidFill>
              <a:schemeClr val="accent1"/>
            </a:solidFill>
          </a:ln>
        </p:spPr>
        <p:txBody>
          <a:bodyPr wrap="none">
            <a:spAutoFit/>
          </a:bodyPr>
          <a:lstStyle/>
          <a:p>
            <a:r>
              <a:rPr lang="en-US" altLang="zh-CN" dirty="0">
                <a:solidFill>
                  <a:srgbClr val="FF0000"/>
                </a:solidFill>
              </a:rPr>
              <a:t>(0|1)</a:t>
            </a:r>
            <a:r>
              <a:rPr lang="en-US" altLang="zh-CN" b="1" i="1" dirty="0">
                <a:solidFill>
                  <a:srgbClr val="FF0000"/>
                </a:solidFill>
              </a:rPr>
              <a:t>*</a:t>
            </a:r>
            <a:r>
              <a:rPr lang="en-US" altLang="zh-CN" dirty="0">
                <a:solidFill>
                  <a:srgbClr val="FF0000"/>
                </a:solidFill>
              </a:rPr>
              <a:t>(00|11) (0|1)</a:t>
            </a:r>
            <a:r>
              <a:rPr lang="en-US" altLang="zh-CN" b="1" i="1" dirty="0">
                <a:solidFill>
                  <a:srgbClr val="FF0000"/>
                </a:solidFill>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副标题 3"/>
          <p:cNvSpPr>
            <a:spLocks noGrp="1"/>
          </p:cNvSpPr>
          <p:nvPr>
            <p:ph type="subTitle" idx="1"/>
          </p:nvPr>
        </p:nvSpPr>
        <p:spPr/>
        <p:txBody>
          <a:bodyPr/>
          <a:lstStyle/>
          <a:p>
            <a:endParaRPr lang="zh-CN" altLang="en-US" smtClean="0"/>
          </a:p>
        </p:txBody>
      </p:sp>
      <p:sp>
        <p:nvSpPr>
          <p:cNvPr id="132099" name="标题 2"/>
          <p:cNvSpPr>
            <a:spLocks noGrp="1"/>
          </p:cNvSpPr>
          <p:nvPr>
            <p:ph type="ctrTitle"/>
          </p:nvPr>
        </p:nvSpPr>
        <p:spPr/>
        <p:txBody>
          <a:bodyPr/>
          <a:lstStyle/>
          <a:p>
            <a:r>
              <a:rPr lang="zh-CN" altLang="en-US" smtClean="0"/>
              <a:t>本章小结</a:t>
            </a:r>
          </a:p>
        </p:txBody>
      </p:sp>
      <p:sp>
        <p:nvSpPr>
          <p:cNvPr id="132100" name="灯片编号占位符 1"/>
          <p:cNvSpPr>
            <a:spLocks noGrp="1"/>
          </p:cNvSpPr>
          <p:nvPr>
            <p:ph type="sldNum" sz="quarter" idx="12"/>
          </p:nvPr>
        </p:nvSpPr>
        <p:spPr>
          <a:noFill/>
        </p:spPr>
        <p:txBody>
          <a:bodyPr/>
          <a:lstStyle/>
          <a:p>
            <a:fld id="{5AC02F1E-D495-42F2-8A58-D67C7C58F5B9}" type="slidenum">
              <a:rPr lang="zh-CN" altLang="en-US" smtClean="0">
                <a:ea typeface="宋体" charset="-122"/>
              </a:rPr>
              <a:pPr/>
              <a:t>123</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22" name="图片 3" descr="3 小结.bmp"/>
          <p:cNvPicPr>
            <a:picLocks noChangeAspect="1"/>
          </p:cNvPicPr>
          <p:nvPr/>
        </p:nvPicPr>
        <p:blipFill>
          <a:blip r:embed="rId2"/>
          <a:srcRect/>
          <a:stretch>
            <a:fillRect/>
          </a:stretch>
        </p:blipFill>
        <p:spPr bwMode="auto">
          <a:xfrm>
            <a:off x="0" y="487363"/>
            <a:ext cx="9144000" cy="588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mtClean="0"/>
              <a:t>词法分析器的输出示例</a:t>
            </a:r>
          </a:p>
        </p:txBody>
      </p:sp>
      <p:sp>
        <p:nvSpPr>
          <p:cNvPr id="2052" name="内容占位符 7"/>
          <p:cNvSpPr>
            <a:spLocks noGrp="1"/>
          </p:cNvSpPr>
          <p:nvPr>
            <p:ph idx="1"/>
          </p:nvPr>
        </p:nvSpPr>
        <p:spPr/>
        <p:txBody>
          <a:bodyPr/>
          <a:lstStyle/>
          <a:p>
            <a:pPr eaLnBrk="1" hangingPunct="1">
              <a:lnSpc>
                <a:spcPct val="100000"/>
              </a:lnSpc>
            </a:pPr>
            <a:r>
              <a:rPr lang="zh-CN" altLang="en-US" smtClean="0"/>
              <a:t>例，</a:t>
            </a:r>
            <a:r>
              <a:rPr lang="en-US" altLang="zh-CN" smtClean="0"/>
              <a:t>C++</a:t>
            </a:r>
            <a:r>
              <a:rPr lang="zh-CN" altLang="en-US" smtClean="0"/>
              <a:t>代码段：</a:t>
            </a:r>
            <a:r>
              <a:rPr lang="en-US" altLang="zh-CN" smtClean="0"/>
              <a:t>while (i &gt;= j) i--; </a:t>
            </a:r>
            <a:r>
              <a:rPr lang="zh-CN" altLang="en-US" smtClean="0"/>
              <a:t>将被转换为</a:t>
            </a:r>
          </a:p>
          <a:p>
            <a:pPr lvl="1" eaLnBrk="1" hangingPunct="1">
              <a:lnSpc>
                <a:spcPct val="100000"/>
              </a:lnSpc>
              <a:spcBef>
                <a:spcPct val="0"/>
              </a:spcBef>
              <a:buFontTx/>
              <a:buNone/>
            </a:pPr>
            <a:r>
              <a:rPr lang="en-US" altLang="zh-CN" sz="2000" b="1" i="1" smtClean="0">
                <a:solidFill>
                  <a:schemeClr val="tx2"/>
                </a:solidFill>
                <a:latin typeface="宋体" charset="-122"/>
                <a:ea typeface="宋体" charset="-122"/>
              </a:rPr>
              <a:t>&lt; while,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id, </a:t>
            </a:r>
            <a:r>
              <a:rPr lang="zh-CN" altLang="en-US" sz="2000" b="1" i="1" smtClean="0">
                <a:solidFill>
                  <a:schemeClr val="tx2"/>
                </a:solidFill>
                <a:latin typeface="宋体" charset="-122"/>
                <a:ea typeface="宋体" charset="-122"/>
                <a:sym typeface="Symbol" pitchFamily="18" charset="2"/>
              </a:rPr>
              <a:t>指向</a:t>
            </a:r>
            <a:r>
              <a:rPr lang="en-US" altLang="zh-CN" sz="2000" b="1" i="1" smtClean="0">
                <a:solidFill>
                  <a:schemeClr val="tx2"/>
                </a:solidFill>
                <a:latin typeface="宋体" charset="-122"/>
                <a:ea typeface="宋体" charset="-122"/>
                <a:sym typeface="Symbol" pitchFamily="18" charset="2"/>
              </a:rPr>
              <a:t>i</a:t>
            </a:r>
            <a:r>
              <a:rPr lang="zh-CN" altLang="en-US" sz="2000" b="1" i="1" smtClean="0">
                <a:solidFill>
                  <a:schemeClr val="tx2"/>
                </a:solidFill>
                <a:latin typeface="宋体" charset="-122"/>
                <a:ea typeface="宋体" charset="-122"/>
                <a:sym typeface="Symbol" pitchFamily="18" charset="2"/>
              </a:rPr>
              <a:t>的符号表项指针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&gt;=,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id, </a:t>
            </a:r>
            <a:r>
              <a:rPr lang="zh-CN" altLang="en-US" sz="2000" b="1" i="1" smtClean="0">
                <a:solidFill>
                  <a:schemeClr val="tx2"/>
                </a:solidFill>
                <a:latin typeface="宋体" charset="-122"/>
                <a:ea typeface="宋体" charset="-122"/>
                <a:sym typeface="Symbol" pitchFamily="18" charset="2"/>
              </a:rPr>
              <a:t>指向</a:t>
            </a:r>
            <a:r>
              <a:rPr lang="en-US" altLang="zh-CN" sz="2000" b="1" i="1" smtClean="0">
                <a:solidFill>
                  <a:schemeClr val="tx2"/>
                </a:solidFill>
                <a:latin typeface="宋体" charset="-122"/>
                <a:ea typeface="宋体" charset="-122"/>
                <a:sym typeface="Symbol" pitchFamily="18" charset="2"/>
              </a:rPr>
              <a:t>j</a:t>
            </a:r>
            <a:r>
              <a:rPr lang="zh-CN" altLang="en-US" sz="2000" b="1" i="1" smtClean="0">
                <a:solidFill>
                  <a:schemeClr val="tx2"/>
                </a:solidFill>
                <a:latin typeface="宋体" charset="-122"/>
                <a:ea typeface="宋体" charset="-122"/>
                <a:sym typeface="Symbol" pitchFamily="18" charset="2"/>
              </a:rPr>
              <a:t>的符号表项指针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 ,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id, </a:t>
            </a:r>
            <a:r>
              <a:rPr lang="zh-CN" altLang="en-US" sz="2000" b="1" i="1" smtClean="0">
                <a:solidFill>
                  <a:schemeClr val="tx2"/>
                </a:solidFill>
                <a:latin typeface="宋体" charset="-122"/>
                <a:ea typeface="宋体" charset="-122"/>
                <a:sym typeface="Symbol" pitchFamily="18" charset="2"/>
              </a:rPr>
              <a:t>指向</a:t>
            </a:r>
            <a:r>
              <a:rPr lang="en-US" altLang="zh-CN" sz="2000" b="1" i="1" smtClean="0">
                <a:solidFill>
                  <a:schemeClr val="tx2"/>
                </a:solidFill>
                <a:latin typeface="宋体" charset="-122"/>
                <a:ea typeface="宋体" charset="-122"/>
                <a:sym typeface="Symbol" pitchFamily="18" charset="2"/>
              </a:rPr>
              <a:t>i</a:t>
            </a:r>
            <a:r>
              <a:rPr lang="zh-CN" altLang="en-US" sz="2000" b="1" i="1" smtClean="0">
                <a:solidFill>
                  <a:schemeClr val="tx2"/>
                </a:solidFill>
                <a:latin typeface="宋体" charset="-122"/>
                <a:ea typeface="宋体" charset="-122"/>
                <a:sym typeface="Symbol" pitchFamily="18" charset="2"/>
              </a:rPr>
              <a:t>的符号表项指针 </a:t>
            </a:r>
            <a:r>
              <a:rPr lang="en-US" altLang="zh-CN" sz="2000" b="1" i="1" smtClean="0">
                <a:solidFill>
                  <a:schemeClr val="tx2"/>
                </a:solidFill>
                <a:latin typeface="宋体" charset="-122"/>
                <a:ea typeface="宋体" charset="-122"/>
                <a:sym typeface="Wingdings" pitchFamily="2" charset="2"/>
              </a:rPr>
              <a:t>&gt; </a:t>
            </a:r>
          </a:p>
          <a:p>
            <a:pPr lvl="1" eaLnBrk="1" hangingPunct="1">
              <a:lnSpc>
                <a:spcPct val="100000"/>
              </a:lnSpc>
              <a:buFontTx/>
              <a:buNone/>
            </a:pPr>
            <a:r>
              <a:rPr lang="en-US" altLang="zh-CN" sz="2000" b="1" i="1" smtClean="0">
                <a:solidFill>
                  <a:schemeClr val="tx2"/>
                </a:solidFill>
                <a:latin typeface="宋体" charset="-122"/>
                <a:ea typeface="宋体" charset="-122"/>
              </a:rPr>
              <a:t>&lt; --,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smtClean="0">
                <a:solidFill>
                  <a:schemeClr val="tx2"/>
                </a:solidFill>
                <a:latin typeface="宋体" charset="-122"/>
                <a:ea typeface="宋体" charset="-122"/>
              </a:rPr>
              <a:t>&lt; ; ,  </a:t>
            </a:r>
            <a:r>
              <a:rPr lang="en-US" altLang="zh-CN" sz="2000" b="1" i="1" smtClean="0">
                <a:solidFill>
                  <a:schemeClr val="tx2"/>
                </a:solidFill>
                <a:latin typeface="宋体" charset="-122"/>
                <a:ea typeface="宋体" charset="-122"/>
                <a:sym typeface="Symbol" pitchFamily="18" charset="2"/>
              </a:rPr>
              <a:t> </a:t>
            </a:r>
            <a:r>
              <a:rPr lang="en-US" altLang="zh-CN" sz="2000" b="1" i="1" smtClean="0">
                <a:solidFill>
                  <a:schemeClr val="tx2"/>
                </a:solidFill>
                <a:latin typeface="宋体" charset="-122"/>
                <a:ea typeface="宋体" charset="-122"/>
                <a:sym typeface="Wingdings" pitchFamily="2" charset="2"/>
              </a:rPr>
              <a:t>&gt;</a:t>
            </a:r>
          </a:p>
        </p:txBody>
      </p:sp>
      <p:graphicFrame>
        <p:nvGraphicFramePr>
          <p:cNvPr id="2050" name="Object 5"/>
          <p:cNvGraphicFramePr>
            <a:graphicFrameLocks noChangeAspect="1"/>
          </p:cNvGraphicFramePr>
          <p:nvPr/>
        </p:nvGraphicFramePr>
        <p:xfrm>
          <a:off x="5105400" y="2286000"/>
          <a:ext cx="3484563" cy="3484563"/>
        </p:xfrm>
        <a:graphic>
          <a:graphicData uri="http://schemas.openxmlformats.org/presentationml/2006/ole">
            <mc:AlternateContent xmlns:mc="http://schemas.openxmlformats.org/markup-compatibility/2006">
              <mc:Choice xmlns:v="urn:schemas-microsoft-com:vml" Requires="v">
                <p:oleObj spid="_x0000_s2089" name="Visio" r:id="rId3" imgW="2656755" imgH="2583220" progId="Visio.Drawing.11">
                  <p:embed/>
                </p:oleObj>
              </mc:Choice>
              <mc:Fallback>
                <p:oleObj name="Visio" r:id="rId3" imgW="2656755" imgH="258322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286000"/>
                        <a:ext cx="3484563" cy="348456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Line 10"/>
          <p:cNvSpPr>
            <a:spLocks noChangeShapeType="1"/>
          </p:cNvSpPr>
          <p:nvPr/>
        </p:nvSpPr>
        <p:spPr bwMode="auto">
          <a:xfrm>
            <a:off x="4495800" y="2819400"/>
            <a:ext cx="838200" cy="609600"/>
          </a:xfrm>
          <a:prstGeom prst="line">
            <a:avLst/>
          </a:prstGeom>
          <a:noFill/>
          <a:ln w="19050">
            <a:solidFill>
              <a:schemeClr val="tx1"/>
            </a:solidFill>
            <a:round/>
            <a:headEnd/>
            <a:tailEnd type="triangle" w="med" len="med"/>
          </a:ln>
        </p:spPr>
        <p:txBody>
          <a:bodyPr/>
          <a:lstStyle/>
          <a:p>
            <a:endParaRPr lang="zh-CN" altLang="en-US"/>
          </a:p>
        </p:txBody>
      </p:sp>
      <p:sp>
        <p:nvSpPr>
          <p:cNvPr id="2054" name="Line 12"/>
          <p:cNvSpPr>
            <a:spLocks noChangeShapeType="1"/>
          </p:cNvSpPr>
          <p:nvPr/>
        </p:nvSpPr>
        <p:spPr bwMode="auto">
          <a:xfrm>
            <a:off x="4572000" y="3581400"/>
            <a:ext cx="762000" cy="1066800"/>
          </a:xfrm>
          <a:prstGeom prst="line">
            <a:avLst/>
          </a:prstGeom>
          <a:noFill/>
          <a:ln w="19050">
            <a:solidFill>
              <a:schemeClr val="tx1"/>
            </a:solidFill>
            <a:round/>
            <a:headEnd/>
            <a:tailEnd type="triangle" w="med" len="med"/>
          </a:ln>
        </p:spPr>
        <p:txBody>
          <a:bodyPr/>
          <a:lstStyle/>
          <a:p>
            <a:endParaRPr lang="zh-CN" altLang="en-US"/>
          </a:p>
        </p:txBody>
      </p:sp>
      <p:sp>
        <p:nvSpPr>
          <p:cNvPr id="2055" name="Line 13"/>
          <p:cNvSpPr>
            <a:spLocks noChangeShapeType="1"/>
          </p:cNvSpPr>
          <p:nvPr/>
        </p:nvSpPr>
        <p:spPr bwMode="auto">
          <a:xfrm flipV="1">
            <a:off x="4572000" y="3505200"/>
            <a:ext cx="762000" cy="685800"/>
          </a:xfrm>
          <a:prstGeom prst="line">
            <a:avLst/>
          </a:prstGeom>
          <a:noFill/>
          <a:ln w="19050">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p:cNvSpPr>
            <a:spLocks noGrp="1"/>
          </p:cNvSpPr>
          <p:nvPr>
            <p:ph type="title"/>
          </p:nvPr>
        </p:nvSpPr>
        <p:spPr/>
        <p:txBody>
          <a:bodyPr/>
          <a:lstStyle/>
          <a:p>
            <a:r>
              <a:rPr lang="zh-CN" altLang="en-US" smtClean="0"/>
              <a:t>词法错误</a:t>
            </a:r>
          </a:p>
        </p:txBody>
      </p:sp>
      <p:sp>
        <p:nvSpPr>
          <p:cNvPr id="24579" name="内容占位符 4"/>
          <p:cNvSpPr>
            <a:spLocks noGrp="1"/>
          </p:cNvSpPr>
          <p:nvPr>
            <p:ph idx="1"/>
          </p:nvPr>
        </p:nvSpPr>
        <p:spPr>
          <a:xfrm>
            <a:off x="457200" y="1384300"/>
            <a:ext cx="8229600" cy="5168900"/>
          </a:xfrm>
        </p:spPr>
        <p:txBody>
          <a:bodyPr/>
          <a:lstStyle/>
          <a:p>
            <a:pPr>
              <a:lnSpc>
                <a:spcPct val="100000"/>
              </a:lnSpc>
              <a:defRPr/>
            </a:pPr>
            <a:r>
              <a:rPr lang="zh-CN" altLang="en-US" dirty="0" smtClean="0"/>
              <a:t>词法错误</a:t>
            </a:r>
            <a:endParaRPr lang="en-US" altLang="zh-CN" dirty="0" smtClean="0"/>
          </a:p>
          <a:p>
            <a:pPr lvl="1">
              <a:lnSpc>
                <a:spcPct val="100000"/>
              </a:lnSpc>
              <a:defRPr/>
            </a:pPr>
            <a:r>
              <a:rPr lang="zh-CN" altLang="en-US" dirty="0" smtClean="0"/>
              <a:t>词法分析器往往需要其他组件一起工作才能发现源代码中的错误</a:t>
            </a:r>
            <a:endParaRPr lang="en-US" altLang="zh-CN" dirty="0" smtClean="0"/>
          </a:p>
          <a:p>
            <a:pPr lvl="2">
              <a:lnSpc>
                <a:spcPct val="100000"/>
              </a:lnSpc>
              <a:defRPr/>
            </a:pPr>
            <a:r>
              <a:rPr lang="zh-CN" altLang="en-US" dirty="0" smtClean="0"/>
              <a:t>例如：</a:t>
            </a:r>
            <a:r>
              <a:rPr lang="en-US" altLang="zh-CN" dirty="0" smtClean="0">
                <a:latin typeface="Courier New" pitchFamily="49" charset="0"/>
                <a:cs typeface="Courier New" pitchFamily="49" charset="0"/>
              </a:rPr>
              <a:t>fi(a==f(x))…</a:t>
            </a:r>
          </a:p>
          <a:p>
            <a:pPr lvl="2">
              <a:lnSpc>
                <a:spcPct val="100000"/>
              </a:lnSpc>
              <a:defRPr/>
            </a:pPr>
            <a:r>
              <a:rPr lang="zh-CN" altLang="en-US" dirty="0" smtClean="0"/>
              <a:t>词法错误和语法错误一起统称为语法错误</a:t>
            </a:r>
            <a:endParaRPr lang="en-US" altLang="zh-CN" dirty="0" smtClean="0"/>
          </a:p>
          <a:p>
            <a:pPr>
              <a:lnSpc>
                <a:spcPct val="100000"/>
              </a:lnSpc>
              <a:defRPr/>
            </a:pPr>
            <a:r>
              <a:rPr lang="zh-CN" altLang="en-US" dirty="0" smtClean="0"/>
              <a:t>词法错误恢复</a:t>
            </a:r>
            <a:endParaRPr lang="en-US" altLang="zh-CN" dirty="0" smtClean="0"/>
          </a:p>
          <a:p>
            <a:pPr lvl="1">
              <a:lnSpc>
                <a:spcPct val="100000"/>
              </a:lnSpc>
              <a:defRPr/>
            </a:pPr>
            <a:r>
              <a:rPr lang="zh-CN" altLang="en-US" dirty="0" smtClean="0"/>
              <a:t>如果出现所有词法单元的模式都无法和剩余输入的某个</a:t>
            </a:r>
            <a:r>
              <a:rPr lang="zh-CN" altLang="en-US" dirty="0" smtClean="0">
                <a:solidFill>
                  <a:srgbClr val="FF0000"/>
                </a:solidFill>
              </a:rPr>
              <a:t>前缀</a:t>
            </a:r>
            <a:r>
              <a:rPr lang="zh-CN" altLang="en-US" dirty="0" smtClean="0"/>
              <a:t>相匹配的情况，词法分析器会尝试从错误中恢复，继续分析</a:t>
            </a:r>
            <a:endParaRPr lang="en-US" altLang="zh-CN" dirty="0" smtClean="0"/>
          </a:p>
          <a:p>
            <a:pPr lvl="2">
              <a:lnSpc>
                <a:spcPct val="100000"/>
              </a:lnSpc>
              <a:defRPr/>
            </a:pPr>
            <a:r>
              <a:rPr lang="zh-CN" altLang="en-US" dirty="0" smtClean="0"/>
              <a:t>“恐慌模式”恢复</a:t>
            </a:r>
            <a:endParaRPr lang="en-US" altLang="zh-CN" dirty="0" smtClean="0"/>
          </a:p>
          <a:p>
            <a:pPr lvl="2">
              <a:lnSpc>
                <a:spcPct val="100000"/>
              </a:lnSpc>
              <a:defRPr/>
            </a:pPr>
            <a:r>
              <a:rPr lang="zh-CN" altLang="en-US" dirty="0" smtClean="0"/>
              <a:t>从剩余的输入中删除一个字符</a:t>
            </a:r>
            <a:endParaRPr lang="en-US" altLang="zh-CN" dirty="0" smtClean="0"/>
          </a:p>
          <a:p>
            <a:pPr lvl="2">
              <a:lnSpc>
                <a:spcPct val="100000"/>
              </a:lnSpc>
              <a:defRPr/>
            </a:pPr>
            <a:r>
              <a:rPr lang="zh-CN" altLang="en-US" dirty="0" smtClean="0"/>
              <a:t>向剩余的输入中插入一个遗漏的字符</a:t>
            </a:r>
            <a:endParaRPr lang="en-US" altLang="zh-CN" dirty="0" smtClean="0"/>
          </a:p>
          <a:p>
            <a:pPr lvl="2">
              <a:lnSpc>
                <a:spcPct val="100000"/>
              </a:lnSpc>
              <a:defRPr/>
            </a:pPr>
            <a:r>
              <a:rPr lang="zh-CN" altLang="en-US" dirty="0" smtClean="0"/>
              <a:t>用一个字符替换另一个字符</a:t>
            </a:r>
            <a:endParaRPr lang="en-US" altLang="zh-CN" dirty="0" smtClean="0"/>
          </a:p>
          <a:p>
            <a:pPr lvl="2">
              <a:lnSpc>
                <a:spcPct val="100000"/>
              </a:lnSpc>
              <a:defRPr/>
            </a:pPr>
            <a:r>
              <a:rPr lang="zh-CN" altLang="en-US" dirty="0" smtClean="0"/>
              <a:t>交换两个相邻的字符</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smtClean="0"/>
              <a:t>词法分析</a:t>
            </a:r>
            <a:r>
              <a:rPr lang="zh-CN" altLang="en-US" dirty="0"/>
              <a:t>中要解决的</a:t>
            </a:r>
            <a:r>
              <a:rPr lang="zh-CN" altLang="en-US" dirty="0" smtClean="0"/>
              <a:t>问题</a:t>
            </a:r>
          </a:p>
        </p:txBody>
      </p:sp>
      <p:sp>
        <p:nvSpPr>
          <p:cNvPr id="25603" name="内容占位符 2"/>
          <p:cNvSpPr>
            <a:spLocks noGrp="1"/>
          </p:cNvSpPr>
          <p:nvPr>
            <p:ph idx="1"/>
          </p:nvPr>
        </p:nvSpPr>
        <p:spPr>
          <a:xfrm>
            <a:off x="76200" y="1371600"/>
            <a:ext cx="8229600" cy="5092700"/>
          </a:xfrm>
        </p:spPr>
        <p:txBody>
          <a:bodyPr/>
          <a:lstStyle/>
          <a:p>
            <a:pPr lvl="1">
              <a:lnSpc>
                <a:spcPct val="114000"/>
              </a:lnSpc>
              <a:defRPr/>
            </a:pPr>
            <a:r>
              <a:rPr lang="zh-CN" altLang="en-US" sz="2400" dirty="0" smtClean="0"/>
              <a:t>向前搜索</a:t>
            </a:r>
            <a:endParaRPr lang="en-US" altLang="zh-CN" sz="2400" dirty="0" smtClean="0"/>
          </a:p>
          <a:p>
            <a:pPr lvl="2">
              <a:lnSpc>
                <a:spcPct val="114000"/>
              </a:lnSpc>
              <a:defRPr/>
            </a:pPr>
            <a:r>
              <a:rPr lang="zh-CN" altLang="en-US" sz="2400" dirty="0" smtClean="0"/>
              <a:t>我们常常需要向前查看一个词素后的若干个字符才能够确定是否识别了正确的词素</a:t>
            </a:r>
            <a:endParaRPr lang="en-US" altLang="zh-CN" sz="2400" dirty="0" smtClean="0"/>
          </a:p>
          <a:p>
            <a:pPr lvl="2">
              <a:lnSpc>
                <a:spcPct val="114000"/>
              </a:lnSpc>
              <a:defRPr/>
            </a:pPr>
            <a:r>
              <a:rPr lang="zh-CN" altLang="en-US" sz="2400" dirty="0" smtClean="0"/>
              <a:t>实践中，很多时候需要至少向前看一个字符</a:t>
            </a:r>
            <a:endParaRPr lang="en-US" altLang="zh-CN" sz="2400" dirty="0" smtClean="0"/>
          </a:p>
          <a:p>
            <a:pPr lvl="2">
              <a:lnSpc>
                <a:spcPct val="114000"/>
              </a:lnSpc>
              <a:defRPr/>
            </a:pPr>
            <a:r>
              <a:rPr lang="zh-CN" altLang="en-US" sz="2400" dirty="0" smtClean="0"/>
              <a:t>例如：</a:t>
            </a:r>
            <a:endParaRPr lang="en-US" altLang="zh-CN" sz="2400" dirty="0" smtClean="0"/>
          </a:p>
          <a:p>
            <a:pPr lvl="1" eaLnBrk="1" hangingPunct="1">
              <a:lnSpc>
                <a:spcPct val="110000"/>
              </a:lnSpc>
              <a:buNone/>
            </a:pPr>
            <a:r>
              <a:rPr lang="zh-CN" altLang="en-US" sz="2000" dirty="0">
                <a:latin typeface="黑体" pitchFamily="49" charset="-122"/>
                <a:ea typeface="黑体" pitchFamily="49" charset="-122"/>
              </a:rPr>
              <a:t> </a:t>
            </a:r>
            <a:r>
              <a:rPr lang="zh-CN" altLang="en-US" sz="2000" dirty="0" smtClean="0">
                <a:latin typeface="黑体" pitchFamily="49" charset="-122"/>
                <a:ea typeface="黑体" pitchFamily="49" charset="-122"/>
              </a:rPr>
              <a:t>     </a:t>
            </a:r>
            <a:r>
              <a:rPr lang="en-US" altLang="zh-CN" sz="2000" dirty="0" smtClean="0">
                <a:latin typeface="黑体" pitchFamily="49" charset="-122"/>
                <a:ea typeface="黑体" pitchFamily="49" charset="-122"/>
              </a:rPr>
              <a:t>1 DO99K=1</a:t>
            </a:r>
            <a:r>
              <a:rPr lang="en-US" altLang="zh-CN" sz="2000" dirty="0" smtClean="0">
                <a:solidFill>
                  <a:srgbClr val="FF0000"/>
                </a:solidFill>
                <a:latin typeface="黑体" pitchFamily="49" charset="-122"/>
                <a:ea typeface="黑体" pitchFamily="49" charset="-122"/>
              </a:rPr>
              <a:t>,</a:t>
            </a:r>
            <a:r>
              <a:rPr lang="en-US" altLang="zh-CN" sz="2000" dirty="0" smtClean="0">
                <a:latin typeface="黑体" pitchFamily="49" charset="-122"/>
                <a:ea typeface="黑体" pitchFamily="49" charset="-122"/>
              </a:rPr>
              <a:t>10</a:t>
            </a:r>
          </a:p>
          <a:p>
            <a:pPr lvl="1" eaLnBrk="1" hangingPunct="1">
              <a:lnSpc>
                <a:spcPct val="110000"/>
              </a:lnSpc>
              <a:buNone/>
            </a:pPr>
            <a:r>
              <a:rPr lang="en-US" altLang="zh-CN" sz="2000" dirty="0" smtClean="0">
                <a:latin typeface="黑体" pitchFamily="49" charset="-122"/>
                <a:ea typeface="黑体" pitchFamily="49" charset="-122"/>
              </a:rPr>
              <a:t>		  2 </a:t>
            </a:r>
            <a:r>
              <a:rPr lang="en-US" altLang="zh-CN" sz="2000" dirty="0">
                <a:latin typeface="黑体" pitchFamily="49" charset="-122"/>
                <a:ea typeface="黑体" pitchFamily="49" charset="-122"/>
              </a:rPr>
              <a:t>DO99K=1.10</a:t>
            </a:r>
          </a:p>
          <a:p>
            <a:pPr lvl="1" eaLnBrk="1" hangingPunct="1">
              <a:lnSpc>
                <a:spcPct val="110000"/>
              </a:lnSpc>
              <a:buNone/>
            </a:pPr>
            <a:endParaRPr lang="en-US" altLang="zh-CN" sz="2000" dirty="0">
              <a:latin typeface="黑体" pitchFamily="49" charset="-122"/>
              <a:ea typeface="黑体" pitchFamily="49" charset="-122"/>
            </a:endParaRPr>
          </a:p>
          <a:p>
            <a:pPr lvl="1" eaLnBrk="1" hangingPunct="1">
              <a:lnSpc>
                <a:spcPct val="110000"/>
              </a:lnSpc>
              <a:buNone/>
            </a:pPr>
            <a:r>
              <a:rPr lang="en-US" altLang="zh-CN" sz="2000" dirty="0">
                <a:latin typeface="黑体" pitchFamily="49" charset="-122"/>
                <a:ea typeface="黑体" pitchFamily="49" charset="-122"/>
              </a:rPr>
              <a:t>      </a:t>
            </a:r>
            <a:r>
              <a:rPr lang="en-US" altLang="zh-CN" sz="2000" dirty="0" smtClean="0">
                <a:latin typeface="黑体" pitchFamily="49" charset="-122"/>
                <a:ea typeface="黑体" pitchFamily="49" charset="-122"/>
              </a:rPr>
              <a:t>3 </a:t>
            </a:r>
            <a:r>
              <a:rPr lang="en-US" altLang="zh-CN" sz="2000" dirty="0">
                <a:latin typeface="黑体" pitchFamily="49" charset="-122"/>
                <a:ea typeface="黑体" pitchFamily="49" charset="-122"/>
              </a:rPr>
              <a:t>IF(5.EQ.M)</a:t>
            </a:r>
            <a:r>
              <a:rPr lang="en-US" altLang="zh-CN" sz="2000" dirty="0">
                <a:solidFill>
                  <a:srgbClr val="FF0000"/>
                </a:solidFill>
                <a:latin typeface="黑体" pitchFamily="49" charset="-122"/>
                <a:ea typeface="黑体" pitchFamily="49" charset="-122"/>
              </a:rPr>
              <a:t>I</a:t>
            </a:r>
            <a:r>
              <a:rPr lang="en-US" altLang="zh-CN" sz="2000" dirty="0">
                <a:latin typeface="黑体" pitchFamily="49" charset="-122"/>
                <a:ea typeface="黑体" pitchFamily="49" charset="-122"/>
              </a:rPr>
              <a:t>=10</a:t>
            </a:r>
          </a:p>
          <a:p>
            <a:pPr lvl="1" eaLnBrk="1" hangingPunct="1">
              <a:lnSpc>
                <a:spcPct val="110000"/>
              </a:lnSpc>
              <a:buNone/>
            </a:pPr>
            <a:r>
              <a:rPr lang="en-US" altLang="zh-CN" sz="2000" dirty="0" smtClean="0">
                <a:latin typeface="黑体" pitchFamily="49" charset="-122"/>
                <a:ea typeface="黑体" pitchFamily="49" charset="-122"/>
              </a:rPr>
              <a:t>      4 </a:t>
            </a:r>
            <a:r>
              <a:rPr lang="en-US" altLang="zh-CN" sz="2000" dirty="0">
                <a:latin typeface="黑体" pitchFamily="49" charset="-122"/>
                <a:ea typeface="黑体" pitchFamily="49" charset="-122"/>
              </a:rPr>
              <a:t>IF(5)=55</a:t>
            </a:r>
            <a:endParaRPr lang="en-US" altLang="zh-CN" sz="2400" dirty="0" smtClean="0"/>
          </a:p>
          <a:p>
            <a:pPr lvl="1">
              <a:lnSpc>
                <a:spcPct val="114000"/>
              </a:lnSpc>
              <a:defRPr/>
            </a:pPr>
            <a:r>
              <a:rPr lang="zh-CN" altLang="en-US" sz="2400" dirty="0" smtClean="0"/>
              <a:t>单词被缓冲区末尾截断</a:t>
            </a:r>
          </a:p>
        </p:txBody>
      </p:sp>
      <p:sp>
        <p:nvSpPr>
          <p:cNvPr id="4" name="灯片编号占位符 3"/>
          <p:cNvSpPr>
            <a:spLocks noGrp="1"/>
          </p:cNvSpPr>
          <p:nvPr>
            <p:ph type="sldNum" sz="quarter" idx="10"/>
          </p:nvPr>
        </p:nvSpPr>
        <p:spPr/>
        <p:txBody>
          <a:bodyPr/>
          <a:lstStyle/>
          <a:p>
            <a:pPr>
              <a:defRPr/>
            </a:pPr>
            <a:fld id="{99C85A2E-00A6-4109-8FE3-5395E628AFCF}" type="slidenum">
              <a:rPr lang="zh-CN" altLang="en-US" smtClean="0"/>
              <a:pPr>
                <a:defRPr/>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缓冲区对</a:t>
            </a:r>
          </a:p>
        </p:txBody>
      </p:sp>
      <p:sp>
        <p:nvSpPr>
          <p:cNvPr id="26627" name="内容占位符 2"/>
          <p:cNvSpPr>
            <a:spLocks noGrp="1"/>
          </p:cNvSpPr>
          <p:nvPr>
            <p:ph idx="1"/>
          </p:nvPr>
        </p:nvSpPr>
        <p:spPr>
          <a:xfrm>
            <a:off x="457200" y="1371600"/>
            <a:ext cx="8229600" cy="2286000"/>
          </a:xfrm>
        </p:spPr>
        <p:txBody>
          <a:bodyPr/>
          <a:lstStyle/>
          <a:p>
            <a:pPr>
              <a:defRPr/>
            </a:pPr>
            <a:r>
              <a:rPr lang="zh-CN" altLang="en-US" smtClean="0"/>
              <a:t>双缓冲区的设置</a:t>
            </a:r>
            <a:endParaRPr lang="en-US" altLang="zh-CN" smtClean="0"/>
          </a:p>
          <a:p>
            <a:pPr lvl="1">
              <a:defRPr/>
            </a:pPr>
            <a:r>
              <a:rPr lang="zh-CN" altLang="en-US" smtClean="0"/>
              <a:t>每个缓冲区的容量都是</a:t>
            </a:r>
            <a:r>
              <a:rPr lang="en-US" altLang="zh-CN" i="1" smtClean="0"/>
              <a:t>N</a:t>
            </a:r>
            <a:r>
              <a:rPr lang="zh-CN" altLang="en-US" smtClean="0"/>
              <a:t>个字符</a:t>
            </a:r>
            <a:endParaRPr lang="en-US" altLang="zh-CN" smtClean="0"/>
          </a:p>
          <a:p>
            <a:pPr lvl="2">
              <a:defRPr/>
            </a:pPr>
            <a:r>
              <a:rPr lang="en-US" altLang="zh-CN" i="1" smtClean="0"/>
              <a:t>N</a:t>
            </a:r>
            <a:r>
              <a:rPr lang="zh-CN" altLang="en-US" smtClean="0"/>
              <a:t>通常是一个磁盘块的大小，如</a:t>
            </a:r>
            <a:r>
              <a:rPr lang="en-US" altLang="zh-CN" smtClean="0"/>
              <a:t>4096</a:t>
            </a:r>
            <a:r>
              <a:rPr lang="zh-CN" altLang="en-US" smtClean="0"/>
              <a:t>字节</a:t>
            </a:r>
            <a:endParaRPr lang="en-US" altLang="zh-CN" smtClean="0"/>
          </a:p>
          <a:p>
            <a:pPr lvl="1">
              <a:defRPr/>
            </a:pPr>
            <a:r>
              <a:rPr lang="zh-CN" altLang="en-US" smtClean="0"/>
              <a:t>可以用系统读取命令一次将</a:t>
            </a:r>
            <a:r>
              <a:rPr lang="en-US" altLang="zh-CN" smtClean="0"/>
              <a:t>N</a:t>
            </a:r>
            <a:r>
              <a:rPr lang="zh-CN" altLang="en-US" smtClean="0"/>
              <a:t>个字符读入缓冲区</a:t>
            </a:r>
            <a:endParaRPr lang="en-US" altLang="zh-CN" smtClean="0"/>
          </a:p>
          <a:p>
            <a:pPr lvl="2">
              <a:defRPr/>
            </a:pPr>
            <a:r>
              <a:rPr lang="zh-CN" altLang="en-US" smtClean="0"/>
              <a:t>输入文件中剩余字符不足</a:t>
            </a:r>
            <a:r>
              <a:rPr lang="en-US" altLang="zh-CN" i="1" smtClean="0"/>
              <a:t>N</a:t>
            </a:r>
            <a:r>
              <a:rPr lang="zh-CN" altLang="en-US" smtClean="0"/>
              <a:t>个时用特殊字符</a:t>
            </a:r>
            <a:r>
              <a:rPr lang="en-US" altLang="zh-CN" i="1" smtClean="0"/>
              <a:t>(eof</a:t>
            </a:r>
            <a:r>
              <a:rPr lang="en-US" altLang="zh-CN" smtClean="0"/>
              <a:t>)</a:t>
            </a:r>
            <a:r>
              <a:rPr lang="zh-CN" altLang="en-US" smtClean="0"/>
              <a:t>标记文件结束</a:t>
            </a:r>
            <a:endParaRPr lang="en-US" altLang="zh-CN" smtClean="0"/>
          </a:p>
        </p:txBody>
      </p:sp>
      <p:sp>
        <p:nvSpPr>
          <p:cNvPr id="4" name="灯片编号占位符 3"/>
          <p:cNvSpPr>
            <a:spLocks noGrp="1"/>
          </p:cNvSpPr>
          <p:nvPr>
            <p:ph type="sldNum" sz="quarter" idx="10"/>
          </p:nvPr>
        </p:nvSpPr>
        <p:spPr/>
        <p:txBody>
          <a:bodyPr/>
          <a:lstStyle/>
          <a:p>
            <a:pPr>
              <a:defRPr/>
            </a:pPr>
            <a:fld id="{D2BE7DDE-2E14-4343-91BF-B5B531F094FF}" type="slidenum">
              <a:rPr lang="zh-CN" altLang="en-US" smtClean="0"/>
              <a:pPr>
                <a:defRPr/>
              </a:pPr>
              <a:t>16</a:t>
            </a:fld>
            <a:endParaRPr lang="en-US" altLang="zh-CN"/>
          </a:p>
        </p:txBody>
      </p:sp>
      <p:pic>
        <p:nvPicPr>
          <p:cNvPr id="29701" name="Picture 2"/>
          <p:cNvPicPr>
            <a:picLocks noChangeAspect="1" noChangeArrowheads="1"/>
          </p:cNvPicPr>
          <p:nvPr/>
        </p:nvPicPr>
        <p:blipFill>
          <a:blip r:embed="rId2"/>
          <a:srcRect/>
          <a:stretch>
            <a:fillRect/>
          </a:stretch>
        </p:blipFill>
        <p:spPr bwMode="auto">
          <a:xfrm>
            <a:off x="609600" y="3886200"/>
            <a:ext cx="8001000" cy="2347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缓冲区对</a:t>
            </a:r>
          </a:p>
        </p:txBody>
      </p:sp>
      <p:sp>
        <p:nvSpPr>
          <p:cNvPr id="27651" name="内容占位符 2"/>
          <p:cNvSpPr>
            <a:spLocks noGrp="1"/>
          </p:cNvSpPr>
          <p:nvPr>
            <p:ph idx="1"/>
          </p:nvPr>
        </p:nvSpPr>
        <p:spPr>
          <a:xfrm>
            <a:off x="457200" y="1371600"/>
            <a:ext cx="8229600" cy="5105400"/>
          </a:xfrm>
        </p:spPr>
        <p:txBody>
          <a:bodyPr/>
          <a:lstStyle/>
          <a:p>
            <a:pPr>
              <a:defRPr/>
            </a:pPr>
            <a:r>
              <a:rPr lang="zh-CN" altLang="en-US" dirty="0" smtClean="0"/>
              <a:t>程序维护两个指针：</a:t>
            </a:r>
            <a:endParaRPr lang="en-US" altLang="zh-CN" dirty="0" smtClean="0"/>
          </a:p>
          <a:p>
            <a:pPr lvl="1">
              <a:defRPr/>
            </a:pPr>
            <a:r>
              <a:rPr lang="en-US" altLang="zh-CN" i="1" dirty="0" err="1" smtClean="0"/>
              <a:t>lexemeBegin</a:t>
            </a:r>
            <a:r>
              <a:rPr lang="zh-CN" altLang="en-US" dirty="0" smtClean="0"/>
              <a:t>：指向当前词素的开始处</a:t>
            </a:r>
            <a:endParaRPr lang="en-US" altLang="zh-CN" dirty="0" smtClean="0"/>
          </a:p>
          <a:p>
            <a:pPr lvl="1">
              <a:defRPr/>
            </a:pPr>
            <a:r>
              <a:rPr lang="en-US" altLang="zh-CN" i="1" dirty="0" smtClean="0"/>
              <a:t>forward</a:t>
            </a:r>
            <a:r>
              <a:rPr lang="zh-CN" altLang="en-US" dirty="0" smtClean="0"/>
              <a:t>：一直向前扫描，直到发现某个模式匹配为止</a:t>
            </a:r>
            <a:endParaRPr lang="en-US" altLang="zh-CN" dirty="0" smtClean="0"/>
          </a:p>
          <a:p>
            <a:pPr lvl="1">
              <a:defRPr/>
            </a:pPr>
            <a:r>
              <a:rPr lang="zh-CN" altLang="en-US" dirty="0" smtClean="0"/>
              <a:t>一旦确定了一个词素，</a:t>
            </a:r>
            <a:r>
              <a:rPr lang="en-US" altLang="zh-CN" i="1" dirty="0" smtClean="0"/>
              <a:t>forward</a:t>
            </a:r>
            <a:r>
              <a:rPr lang="zh-CN" altLang="en-US" dirty="0" smtClean="0"/>
              <a:t>指向该词素结尾的字符，词法分析器将该词素作为相应词法单元的属性值记录下来；然后</a:t>
            </a:r>
            <a:r>
              <a:rPr lang="en-US" altLang="zh-CN" i="1" dirty="0" err="1" smtClean="0"/>
              <a:t>lexemeBegin</a:t>
            </a:r>
            <a:r>
              <a:rPr lang="zh-CN" altLang="en-US" dirty="0" smtClean="0"/>
              <a:t>指针指向刚找到的词素之后的第一个字符</a:t>
            </a:r>
            <a:endParaRPr lang="en-US" altLang="zh-CN" dirty="0" smtClean="0"/>
          </a:p>
          <a:p>
            <a:pPr lvl="1">
              <a:defRPr/>
            </a:pPr>
            <a:r>
              <a:rPr lang="zh-CN" altLang="en-US" dirty="0" smtClean="0"/>
              <a:t>移动</a:t>
            </a:r>
            <a:r>
              <a:rPr lang="en-US" altLang="zh-CN" i="1" dirty="0" smtClean="0"/>
              <a:t>forward</a:t>
            </a:r>
            <a:r>
              <a:rPr lang="zh-CN" altLang="en-US" dirty="0" smtClean="0"/>
              <a:t>指针时需要判断是否到达缓冲区末尾</a:t>
            </a:r>
            <a:endParaRPr lang="en-US" altLang="zh-CN" dirty="0" smtClean="0"/>
          </a:p>
          <a:p>
            <a:pPr lvl="2">
              <a:defRPr/>
            </a:pPr>
            <a:r>
              <a:rPr lang="zh-CN" altLang="en-US" dirty="0" smtClean="0"/>
              <a:t>如果到达缓冲区末尾，必须将</a:t>
            </a:r>
            <a:r>
              <a:rPr lang="en-US" altLang="zh-CN" i="1" dirty="0" smtClean="0"/>
              <a:t>N</a:t>
            </a:r>
            <a:r>
              <a:rPr lang="zh-CN" altLang="en-US" dirty="0" smtClean="0"/>
              <a:t>个新字符读入到另一个缓冲区中，并将</a:t>
            </a:r>
            <a:r>
              <a:rPr lang="en-US" altLang="zh-CN" i="1" dirty="0" smtClean="0"/>
              <a:t>forward</a:t>
            </a:r>
            <a:r>
              <a:rPr lang="zh-CN" altLang="en-US" dirty="0" smtClean="0"/>
              <a:t>指针指向这个新载入字符的缓冲区的头部</a:t>
            </a:r>
            <a:endParaRPr lang="en-US" altLang="zh-CN" dirty="0" smtClean="0"/>
          </a:p>
          <a:p>
            <a:pPr lvl="2">
              <a:defRPr/>
            </a:pPr>
            <a:r>
              <a:rPr lang="zh-CN" altLang="en-US" dirty="0" smtClean="0">
                <a:solidFill>
                  <a:srgbClr val="FF0000"/>
                </a:solidFill>
              </a:rPr>
              <a:t>只要所扫描的词素的长度加上向前看的距离不大于</a:t>
            </a:r>
            <a:r>
              <a:rPr lang="en-US" altLang="zh-CN" dirty="0" smtClean="0">
                <a:solidFill>
                  <a:srgbClr val="FF0000"/>
                </a:solidFill>
              </a:rPr>
              <a:t>N</a:t>
            </a:r>
            <a:r>
              <a:rPr lang="zh-CN" altLang="en-US" dirty="0" smtClean="0">
                <a:solidFill>
                  <a:srgbClr val="FF0000"/>
                </a:solidFill>
              </a:rPr>
              <a:t>，就不会在识别这个词素之前覆盖掉这个尚在缓冲区中的词素</a:t>
            </a:r>
          </a:p>
        </p:txBody>
      </p:sp>
      <p:sp>
        <p:nvSpPr>
          <p:cNvPr id="4" name="灯片编号占位符 3"/>
          <p:cNvSpPr>
            <a:spLocks noGrp="1"/>
          </p:cNvSpPr>
          <p:nvPr>
            <p:ph type="sldNum" sz="quarter" idx="10"/>
          </p:nvPr>
        </p:nvSpPr>
        <p:spPr/>
        <p:txBody>
          <a:bodyPr/>
          <a:lstStyle/>
          <a:p>
            <a:pPr>
              <a:defRPr/>
            </a:pPr>
            <a:fld id="{82C6E075-26B1-4C03-83A0-AF6078AD61E9}" type="slidenum">
              <a:rPr lang="zh-CN" altLang="en-US" smtClean="0"/>
              <a:pPr>
                <a:defRPr/>
              </a:pPr>
              <a:t>17</a:t>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副标题 5"/>
          <p:cNvSpPr>
            <a:spLocks noGrp="1"/>
          </p:cNvSpPr>
          <p:nvPr>
            <p:ph type="subTitle" idx="1"/>
          </p:nvPr>
        </p:nvSpPr>
        <p:spPr/>
        <p:txBody>
          <a:bodyPr/>
          <a:lstStyle/>
          <a:p>
            <a:r>
              <a:rPr lang="zh-CN" altLang="en-US" smtClean="0"/>
              <a:t>正则表达式：描述词法单元的模式</a:t>
            </a:r>
          </a:p>
        </p:txBody>
      </p:sp>
      <p:sp>
        <p:nvSpPr>
          <p:cNvPr id="33795" name="标题 4"/>
          <p:cNvSpPr>
            <a:spLocks noGrp="1"/>
          </p:cNvSpPr>
          <p:nvPr>
            <p:ph type="ctrTitle"/>
          </p:nvPr>
        </p:nvSpPr>
        <p:spPr/>
        <p:txBody>
          <a:bodyPr/>
          <a:lstStyle/>
          <a:p>
            <a:r>
              <a:rPr lang="zh-CN" altLang="en-US" smtClean="0"/>
              <a:t>词法单元的规约</a:t>
            </a:r>
          </a:p>
        </p:txBody>
      </p:sp>
      <p:sp>
        <p:nvSpPr>
          <p:cNvPr id="33796" name="灯片编号占位符 3"/>
          <p:cNvSpPr>
            <a:spLocks noGrp="1"/>
          </p:cNvSpPr>
          <p:nvPr>
            <p:ph type="sldNum" sz="quarter" idx="12"/>
          </p:nvPr>
        </p:nvSpPr>
        <p:spPr>
          <a:noFill/>
        </p:spPr>
        <p:txBody>
          <a:bodyPr/>
          <a:lstStyle/>
          <a:p>
            <a:fld id="{4C93C2A6-3C06-4EC9-9752-8A019D539A88}" type="slidenum">
              <a:rPr lang="zh-CN" altLang="en-US" smtClean="0">
                <a:ea typeface="宋体" charset="-122"/>
              </a:rPr>
              <a:pPr/>
              <a:t>18</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串和语言</a:t>
            </a:r>
          </a:p>
        </p:txBody>
      </p:sp>
      <p:sp>
        <p:nvSpPr>
          <p:cNvPr id="3" name="内容占位符 2"/>
          <p:cNvSpPr>
            <a:spLocks noGrp="1"/>
          </p:cNvSpPr>
          <p:nvPr>
            <p:ph idx="1"/>
          </p:nvPr>
        </p:nvSpPr>
        <p:spPr/>
        <p:txBody>
          <a:bodyPr/>
          <a:lstStyle/>
          <a:p>
            <a:pPr>
              <a:lnSpc>
                <a:spcPct val="150000"/>
              </a:lnSpc>
              <a:defRPr/>
            </a:pPr>
            <a:r>
              <a:rPr lang="zh-CN" altLang="en-US" dirty="0" smtClean="0"/>
              <a:t>术语</a:t>
            </a:r>
            <a:endParaRPr lang="en-US" altLang="zh-CN" dirty="0" smtClean="0"/>
          </a:p>
          <a:p>
            <a:pPr lvl="1">
              <a:lnSpc>
                <a:spcPct val="150000"/>
              </a:lnSpc>
              <a:defRPr/>
            </a:pPr>
            <a:r>
              <a:rPr lang="zh-CN" altLang="en-US" dirty="0" smtClean="0">
                <a:solidFill>
                  <a:schemeClr val="tx2">
                    <a:lumMod val="60000"/>
                    <a:lumOff val="40000"/>
                  </a:schemeClr>
                </a:solidFill>
              </a:rPr>
              <a:t>字母表</a:t>
            </a:r>
            <a:r>
              <a:rPr lang="zh-CN" altLang="en-US" dirty="0" smtClean="0"/>
              <a:t>是一个有限的符号集合，记作</a:t>
            </a:r>
            <a:r>
              <a:rPr lang="el-GR" altLang="zh-CN" dirty="0" smtClean="0">
                <a:solidFill>
                  <a:schemeClr val="tx2">
                    <a:lumMod val="60000"/>
                    <a:lumOff val="40000"/>
                  </a:schemeClr>
                </a:solidFill>
              </a:rPr>
              <a:t>Σ</a:t>
            </a:r>
            <a:endParaRPr lang="en-US" altLang="zh-CN" dirty="0" smtClean="0"/>
          </a:p>
          <a:p>
            <a:pPr lvl="2">
              <a:lnSpc>
                <a:spcPct val="150000"/>
              </a:lnSpc>
              <a:defRPr/>
            </a:pPr>
            <a:r>
              <a:rPr lang="zh-CN" altLang="en-US" dirty="0" smtClean="0"/>
              <a:t>例如，二进制字母表，</a:t>
            </a:r>
            <a:r>
              <a:rPr lang="en-US" altLang="zh-CN" dirty="0" smtClean="0"/>
              <a:t>ASCII</a:t>
            </a:r>
            <a:r>
              <a:rPr lang="zh-CN" altLang="en-US" dirty="0" smtClean="0"/>
              <a:t>，</a:t>
            </a:r>
            <a:r>
              <a:rPr lang="en-US" altLang="zh-CN" dirty="0" smtClean="0"/>
              <a:t>Unicode</a:t>
            </a:r>
          </a:p>
          <a:p>
            <a:pPr lvl="1">
              <a:lnSpc>
                <a:spcPct val="150000"/>
              </a:lnSpc>
              <a:defRPr/>
            </a:pPr>
            <a:r>
              <a:rPr lang="zh-CN" altLang="en-US" dirty="0" smtClean="0">
                <a:solidFill>
                  <a:schemeClr val="tx2">
                    <a:lumMod val="60000"/>
                    <a:lumOff val="40000"/>
                  </a:schemeClr>
                </a:solidFill>
              </a:rPr>
              <a:t>串（句子、字）</a:t>
            </a:r>
            <a:r>
              <a:rPr lang="zh-CN" altLang="en-US" dirty="0" smtClean="0"/>
              <a:t>是某个字母表上的一个串，是该字母表中符号的一个有穷序列</a:t>
            </a:r>
            <a:endParaRPr lang="en-US" altLang="zh-CN" dirty="0" smtClean="0"/>
          </a:p>
          <a:p>
            <a:pPr lvl="2">
              <a:lnSpc>
                <a:spcPct val="150000"/>
              </a:lnSpc>
              <a:defRPr/>
            </a:pPr>
            <a:r>
              <a:rPr lang="zh-CN" altLang="en-US" dirty="0" smtClean="0"/>
              <a:t>串</a:t>
            </a:r>
            <a:r>
              <a:rPr lang="en-US" altLang="zh-CN" dirty="0" smtClean="0"/>
              <a:t>s</a:t>
            </a:r>
            <a:r>
              <a:rPr lang="zh-CN" altLang="en-US" dirty="0" smtClean="0"/>
              <a:t>的长度，记作</a:t>
            </a:r>
            <a:r>
              <a:rPr lang="en-US" altLang="zh-CN" dirty="0" smtClean="0">
                <a:sym typeface="Wingdings" pitchFamily="2" charset="2"/>
              </a:rPr>
              <a:t>|s|</a:t>
            </a:r>
            <a:r>
              <a:rPr lang="zh-CN" altLang="en-US" dirty="0" smtClean="0">
                <a:sym typeface="Wingdings" pitchFamily="2" charset="2"/>
              </a:rPr>
              <a:t>，指</a:t>
            </a:r>
            <a:r>
              <a:rPr lang="en-US" altLang="zh-CN" dirty="0" smtClean="0">
                <a:sym typeface="Wingdings" pitchFamily="2" charset="2"/>
              </a:rPr>
              <a:t>s</a:t>
            </a:r>
            <a:r>
              <a:rPr lang="zh-CN" altLang="en-US" dirty="0" smtClean="0">
                <a:sym typeface="Wingdings" pitchFamily="2" charset="2"/>
              </a:rPr>
              <a:t>中符号出现的次数</a:t>
            </a:r>
            <a:endParaRPr lang="en-US" altLang="zh-CN" dirty="0" smtClean="0">
              <a:sym typeface="Wingdings" pitchFamily="2" charset="2"/>
            </a:endParaRPr>
          </a:p>
          <a:p>
            <a:pPr lvl="2">
              <a:lnSpc>
                <a:spcPct val="150000"/>
              </a:lnSpc>
              <a:defRPr/>
            </a:pPr>
            <a:r>
              <a:rPr lang="zh-CN" altLang="en-US" dirty="0" smtClean="0">
                <a:sym typeface="Wingdings" pitchFamily="2" charset="2"/>
              </a:rPr>
              <a:t>空串是长度为</a:t>
            </a:r>
            <a:r>
              <a:rPr lang="en-US" altLang="zh-CN" dirty="0" smtClean="0">
                <a:sym typeface="Wingdings" pitchFamily="2" charset="2"/>
              </a:rPr>
              <a:t>0</a:t>
            </a:r>
            <a:r>
              <a:rPr lang="zh-CN" altLang="en-US" dirty="0" smtClean="0">
                <a:sym typeface="Wingdings" pitchFamily="2" charset="2"/>
              </a:rPr>
              <a:t>的串，用</a:t>
            </a:r>
            <a:r>
              <a:rPr lang="el-GR" altLang="zh-CN" dirty="0" smtClean="0">
                <a:sym typeface="Wingdings" pitchFamily="2" charset="2"/>
              </a:rPr>
              <a:t>ε</a:t>
            </a:r>
            <a:r>
              <a:rPr lang="zh-CN" altLang="en-US" dirty="0" smtClean="0">
                <a:sym typeface="Wingdings" pitchFamily="2" charset="2"/>
              </a:rPr>
              <a:t>表示</a:t>
            </a:r>
            <a:endParaRPr lang="en-US" altLang="zh-CN" dirty="0" smtClean="0">
              <a:sym typeface="Wingdings" pitchFamily="2" charset="2"/>
            </a:endParaRPr>
          </a:p>
          <a:p>
            <a:pPr lvl="1">
              <a:lnSpc>
                <a:spcPct val="150000"/>
              </a:lnSpc>
              <a:defRPr/>
            </a:pPr>
            <a:r>
              <a:rPr lang="zh-CN" altLang="en-US" dirty="0" smtClean="0">
                <a:solidFill>
                  <a:schemeClr val="tx2">
                    <a:lumMod val="60000"/>
                    <a:lumOff val="40000"/>
                  </a:schemeClr>
                </a:solidFill>
                <a:sym typeface="Wingdings" pitchFamily="2" charset="2"/>
              </a:rPr>
              <a:t>语言</a:t>
            </a:r>
            <a:r>
              <a:rPr lang="zh-CN" altLang="en-US" dirty="0" smtClean="0">
                <a:sym typeface="Wingdings" pitchFamily="2" charset="2"/>
              </a:rPr>
              <a:t>是某个给定字母表上一个任意的可数的串集合</a:t>
            </a:r>
            <a:endParaRPr lang="en-US" altLang="zh-CN" dirty="0" smtClean="0">
              <a:sym typeface="Wingdings" pitchFamily="2" charset="2"/>
            </a:endParaRPr>
          </a:p>
          <a:p>
            <a:pPr lvl="2">
              <a:lnSpc>
                <a:spcPct val="150000"/>
              </a:lnSpc>
              <a:defRPr/>
            </a:pPr>
            <a:r>
              <a:rPr lang="zh-CN" altLang="en-US" dirty="0" smtClean="0">
                <a:sym typeface="Wingdings" pitchFamily="2" charset="2"/>
              </a:rPr>
              <a:t>空集</a:t>
            </a:r>
            <a:r>
              <a:rPr lang="el-GR" altLang="zh-CN" dirty="0" smtClean="0">
                <a:sym typeface="Wingdings" pitchFamily="2" charset="2"/>
              </a:rPr>
              <a:t>Φ</a:t>
            </a:r>
            <a:r>
              <a:rPr lang="zh-CN" altLang="en-US" dirty="0" smtClean="0">
                <a:sym typeface="Wingdings" pitchFamily="2" charset="2"/>
              </a:rPr>
              <a:t>和仅包含空串的集合</a:t>
            </a:r>
            <a:r>
              <a:rPr lang="en-US" altLang="zh-CN" dirty="0" smtClean="0">
                <a:sym typeface="Wingdings" pitchFamily="2" charset="2"/>
              </a:rPr>
              <a:t>{</a:t>
            </a:r>
            <a:r>
              <a:rPr lang="el-GR" altLang="zh-CN" dirty="0" smtClean="0">
                <a:sym typeface="Wingdings" pitchFamily="2" charset="2"/>
              </a:rPr>
              <a:t>ε</a:t>
            </a:r>
            <a:r>
              <a:rPr lang="en-US" altLang="zh-CN" dirty="0" smtClean="0">
                <a:sym typeface="Wingdings" pitchFamily="2" charset="2"/>
              </a:rPr>
              <a:t>}</a:t>
            </a:r>
            <a:r>
              <a:rPr lang="zh-CN" altLang="en-US" dirty="0" smtClean="0">
                <a:sym typeface="Wingdings" pitchFamily="2" charset="2"/>
              </a:rPr>
              <a:t>都是语言</a:t>
            </a:r>
            <a:endParaRPr lang="zh-CN" altLang="en-US" dirty="0"/>
          </a:p>
        </p:txBody>
      </p:sp>
      <p:sp>
        <p:nvSpPr>
          <p:cNvPr id="4" name="灯片编号占位符 3"/>
          <p:cNvSpPr>
            <a:spLocks noGrp="1"/>
          </p:cNvSpPr>
          <p:nvPr>
            <p:ph type="sldNum" sz="quarter" idx="10"/>
          </p:nvPr>
        </p:nvSpPr>
        <p:spPr/>
        <p:txBody>
          <a:bodyPr/>
          <a:lstStyle/>
          <a:p>
            <a:pPr>
              <a:defRPr/>
            </a:pPr>
            <a:fld id="{726288EF-CA96-4760-950F-8DF361709659}" type="slidenum">
              <a:rPr lang="zh-CN" altLang="en-US" smtClean="0"/>
              <a:pPr>
                <a:defRPr/>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p:nvPr>
        </p:nvSpPr>
        <p:spPr/>
        <p:txBody>
          <a:bodyPr/>
          <a:lstStyle/>
          <a:p>
            <a:r>
              <a:rPr lang="zh-CN" altLang="en-US" smtClean="0"/>
              <a:t>词法分析</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9A0D3ED1-2926-4A9C-A603-6AAFBBE07B5B}" type="slidenum">
              <a:rPr lang="zh-CN" altLang="en-US" smtClean="0"/>
              <a:pPr>
                <a:defRPr/>
              </a:pPr>
              <a:t>2</a:t>
            </a:fld>
            <a:endParaRPr lang="en-US" altLang="zh-CN"/>
          </a:p>
        </p:txBody>
      </p:sp>
      <p:pic>
        <p:nvPicPr>
          <p:cNvPr id="17412" name="Picture 2"/>
          <p:cNvPicPr>
            <a:picLocks noGrp="1" noChangeAspect="1" noChangeArrowheads="1"/>
          </p:cNvPicPr>
          <p:nvPr>
            <p:ph idx="1"/>
          </p:nvPr>
        </p:nvPicPr>
        <p:blipFill>
          <a:blip r:embed="rId2"/>
          <a:srcRect/>
          <a:stretch>
            <a:fillRect/>
          </a:stretch>
        </p:blipFill>
        <p:spPr>
          <a:xfrm>
            <a:off x="762000" y="1219200"/>
            <a:ext cx="7620000" cy="5446713"/>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4"/>
          <p:cNvSpPr>
            <a:spLocks noGrp="1"/>
          </p:cNvSpPr>
          <p:nvPr>
            <p:ph type="title"/>
          </p:nvPr>
        </p:nvSpPr>
        <p:spPr/>
        <p:txBody>
          <a:bodyPr/>
          <a:lstStyle/>
          <a:p>
            <a:r>
              <a:rPr lang="zh-CN" altLang="en-US" smtClean="0"/>
              <a:t>串和语言</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F88B9F71-5598-432E-9332-19BD13B0FE04}" type="slidenum">
              <a:rPr lang="zh-CN" altLang="en-US" smtClean="0"/>
              <a:pPr>
                <a:defRPr/>
              </a:pPr>
              <a:t>20</a:t>
            </a:fld>
            <a:endParaRPr lang="en-US" altLang="zh-CN"/>
          </a:p>
        </p:txBody>
      </p:sp>
      <p:pic>
        <p:nvPicPr>
          <p:cNvPr id="35844" name="Picture 2"/>
          <p:cNvPicPr>
            <a:picLocks noGrp="1" noChangeAspect="1" noChangeArrowheads="1"/>
          </p:cNvPicPr>
          <p:nvPr>
            <p:ph idx="1"/>
          </p:nvPr>
        </p:nvPicPr>
        <p:blipFill>
          <a:blip r:embed="rId2"/>
          <a:srcRect/>
          <a:stretch>
            <a:fillRect/>
          </a:stretch>
        </p:blipFill>
        <p:spPr>
          <a:xfrm>
            <a:off x="152400" y="1676400"/>
            <a:ext cx="8963025" cy="42672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串的运算</a:t>
            </a:r>
          </a:p>
        </p:txBody>
      </p:sp>
      <p:sp>
        <p:nvSpPr>
          <p:cNvPr id="33795" name="内容占位符 2"/>
          <p:cNvSpPr>
            <a:spLocks noGrp="1"/>
          </p:cNvSpPr>
          <p:nvPr>
            <p:ph idx="1"/>
          </p:nvPr>
        </p:nvSpPr>
        <p:spPr/>
        <p:txBody>
          <a:bodyPr/>
          <a:lstStyle/>
          <a:p>
            <a:pPr>
              <a:lnSpc>
                <a:spcPct val="150000"/>
              </a:lnSpc>
              <a:defRPr/>
            </a:pPr>
            <a:r>
              <a:rPr lang="zh-CN" altLang="en-US" smtClean="0"/>
              <a:t>连接运算</a:t>
            </a:r>
            <a:endParaRPr lang="en-US" altLang="zh-CN" smtClean="0"/>
          </a:p>
          <a:p>
            <a:pPr lvl="1">
              <a:lnSpc>
                <a:spcPct val="150000"/>
              </a:lnSpc>
              <a:defRPr/>
            </a:pPr>
            <a:r>
              <a:rPr lang="zh-CN" altLang="en-US" smtClean="0"/>
              <a:t>如果</a:t>
            </a:r>
            <a:r>
              <a:rPr lang="en-US" altLang="zh-CN" i="1" smtClean="0"/>
              <a:t>x</a:t>
            </a:r>
            <a:r>
              <a:rPr lang="zh-CN" altLang="en-US" smtClean="0"/>
              <a:t>和</a:t>
            </a:r>
            <a:r>
              <a:rPr lang="en-US" altLang="zh-CN" i="1" smtClean="0"/>
              <a:t>y</a:t>
            </a:r>
            <a:r>
              <a:rPr lang="zh-CN" altLang="en-US" smtClean="0"/>
              <a:t>是串，那么</a:t>
            </a:r>
            <a:r>
              <a:rPr lang="en-US" altLang="zh-CN" i="1" smtClean="0"/>
              <a:t>x</a:t>
            </a:r>
            <a:r>
              <a:rPr lang="zh-CN" altLang="en-US" smtClean="0"/>
              <a:t>和</a:t>
            </a:r>
            <a:r>
              <a:rPr lang="en-US" altLang="zh-CN" i="1" smtClean="0"/>
              <a:t>y</a:t>
            </a:r>
            <a:r>
              <a:rPr lang="zh-CN" altLang="en-US" smtClean="0"/>
              <a:t>的连接是把</a:t>
            </a:r>
            <a:r>
              <a:rPr lang="en-US" altLang="zh-CN" i="1" smtClean="0"/>
              <a:t>y</a:t>
            </a:r>
            <a:r>
              <a:rPr lang="zh-CN" altLang="en-US" smtClean="0"/>
              <a:t>附加到</a:t>
            </a:r>
            <a:r>
              <a:rPr lang="en-US" altLang="zh-CN" i="1" smtClean="0"/>
              <a:t>x</a:t>
            </a:r>
            <a:r>
              <a:rPr lang="zh-CN" altLang="en-US" smtClean="0"/>
              <a:t>后面而形成的串，记作</a:t>
            </a:r>
            <a:r>
              <a:rPr lang="en-US" altLang="zh-CN" i="1" smtClean="0"/>
              <a:t>xy</a:t>
            </a:r>
          </a:p>
          <a:p>
            <a:pPr lvl="1">
              <a:lnSpc>
                <a:spcPct val="150000"/>
              </a:lnSpc>
              <a:defRPr/>
            </a:pPr>
            <a:r>
              <a:rPr lang="zh-CN" altLang="en-US" smtClean="0"/>
              <a:t>空串是连接运算的单位元，对任何串</a:t>
            </a:r>
            <a:r>
              <a:rPr lang="en-US" altLang="zh-CN" i="1" smtClean="0"/>
              <a:t>s</a:t>
            </a:r>
            <a:r>
              <a:rPr lang="zh-CN" altLang="en-US" smtClean="0"/>
              <a:t>，有</a:t>
            </a:r>
            <a:r>
              <a:rPr lang="en-US" altLang="zh-CN" i="1" smtClean="0"/>
              <a:t>s</a:t>
            </a:r>
            <a:r>
              <a:rPr lang="el-GR" altLang="zh-CN" i="1" smtClean="0"/>
              <a:t>ε</a:t>
            </a:r>
            <a:r>
              <a:rPr lang="en-US" altLang="zh-CN" i="1" smtClean="0"/>
              <a:t>=</a:t>
            </a:r>
            <a:r>
              <a:rPr lang="el-GR" altLang="zh-CN" i="1" smtClean="0"/>
              <a:t>ε</a:t>
            </a:r>
            <a:r>
              <a:rPr lang="en-US" altLang="zh-CN" i="1" smtClean="0"/>
              <a:t>s=s</a:t>
            </a:r>
          </a:p>
          <a:p>
            <a:pPr>
              <a:lnSpc>
                <a:spcPct val="150000"/>
              </a:lnSpc>
              <a:defRPr/>
            </a:pPr>
            <a:r>
              <a:rPr lang="zh-CN" altLang="en-US" smtClean="0"/>
              <a:t>指数运算（幂运算）</a:t>
            </a:r>
            <a:endParaRPr lang="en-US" altLang="zh-CN" smtClean="0"/>
          </a:p>
          <a:p>
            <a:pPr lvl="1">
              <a:lnSpc>
                <a:spcPct val="150000"/>
              </a:lnSpc>
              <a:defRPr/>
            </a:pPr>
            <a:r>
              <a:rPr lang="zh-CN" altLang="en-US" smtClean="0"/>
              <a:t>定义</a:t>
            </a:r>
            <a:r>
              <a:rPr lang="en-US" altLang="zh-CN" i="1" smtClean="0"/>
              <a:t>s</a:t>
            </a:r>
            <a:r>
              <a:rPr lang="en-US" altLang="zh-CN" i="1" baseline="30000" smtClean="0"/>
              <a:t>0</a:t>
            </a:r>
            <a:r>
              <a:rPr lang="en-US" altLang="zh-CN" smtClean="0"/>
              <a:t>=</a:t>
            </a:r>
            <a:r>
              <a:rPr lang="el-GR" altLang="zh-CN" i="1" smtClean="0"/>
              <a:t>ε</a:t>
            </a:r>
            <a:r>
              <a:rPr lang="zh-CN" altLang="en-US" smtClean="0"/>
              <a:t>，对任何</a:t>
            </a:r>
            <a:r>
              <a:rPr lang="en-US" altLang="zh-CN" i="1" smtClean="0"/>
              <a:t>i&gt;0</a:t>
            </a:r>
            <a:r>
              <a:rPr lang="zh-CN" altLang="en-US" i="1" smtClean="0"/>
              <a:t>，</a:t>
            </a:r>
            <a:r>
              <a:rPr lang="en-US" altLang="zh-CN" i="1" smtClean="0"/>
              <a:t>s</a:t>
            </a:r>
            <a:r>
              <a:rPr lang="en-US" altLang="zh-CN" i="1" baseline="30000" smtClean="0"/>
              <a:t>i</a:t>
            </a:r>
            <a:r>
              <a:rPr lang="en-US" altLang="zh-CN" i="1" smtClean="0"/>
              <a:t>=s</a:t>
            </a:r>
            <a:r>
              <a:rPr lang="en-US" altLang="zh-CN" i="1" baseline="30000" smtClean="0"/>
              <a:t>i-1</a:t>
            </a:r>
            <a:r>
              <a:rPr lang="en-US" altLang="zh-CN" i="1" smtClean="0"/>
              <a:t>s</a:t>
            </a:r>
            <a:r>
              <a:rPr lang="zh-CN" altLang="en-US" i="1" smtClean="0"/>
              <a:t>；</a:t>
            </a:r>
            <a:endParaRPr lang="en-US" altLang="zh-CN" i="1" smtClean="0"/>
          </a:p>
          <a:p>
            <a:pPr lvl="1">
              <a:lnSpc>
                <a:spcPct val="150000"/>
              </a:lnSpc>
              <a:defRPr/>
            </a:pPr>
            <a:r>
              <a:rPr lang="zh-CN" altLang="en-US" smtClean="0"/>
              <a:t>即</a:t>
            </a:r>
            <a:r>
              <a:rPr lang="en-US" altLang="zh-CN" i="1" smtClean="0"/>
              <a:t>s</a:t>
            </a:r>
            <a:r>
              <a:rPr lang="en-US" altLang="zh-CN" i="1" baseline="30000" smtClean="0"/>
              <a:t>0</a:t>
            </a:r>
            <a:r>
              <a:rPr lang="en-US" altLang="zh-CN" smtClean="0"/>
              <a:t>=</a:t>
            </a:r>
            <a:r>
              <a:rPr lang="el-GR" altLang="zh-CN" i="1" smtClean="0"/>
              <a:t>ε</a:t>
            </a:r>
            <a:r>
              <a:rPr lang="zh-CN" altLang="en-US" i="1" smtClean="0"/>
              <a:t>，</a:t>
            </a:r>
            <a:r>
              <a:rPr lang="en-US" altLang="zh-CN" i="1" smtClean="0"/>
              <a:t> s</a:t>
            </a:r>
            <a:r>
              <a:rPr lang="en-US" altLang="zh-CN" i="1" baseline="30000" smtClean="0"/>
              <a:t>1</a:t>
            </a:r>
            <a:r>
              <a:rPr lang="en-US" altLang="zh-CN" smtClean="0"/>
              <a:t>=</a:t>
            </a:r>
            <a:r>
              <a:rPr lang="el-GR" altLang="zh-CN" i="1" smtClean="0"/>
              <a:t>ε</a:t>
            </a:r>
            <a:r>
              <a:rPr lang="en-US" altLang="zh-CN" i="1" smtClean="0"/>
              <a:t>s=s</a:t>
            </a:r>
            <a:r>
              <a:rPr lang="zh-CN" altLang="en-US" i="1" smtClean="0"/>
              <a:t>，</a:t>
            </a:r>
            <a:r>
              <a:rPr lang="en-US" altLang="zh-CN" i="1" smtClean="0"/>
              <a:t> s</a:t>
            </a:r>
            <a:r>
              <a:rPr lang="en-US" altLang="zh-CN" i="1" baseline="30000" smtClean="0"/>
              <a:t>2</a:t>
            </a:r>
            <a:r>
              <a:rPr lang="en-US" altLang="zh-CN" smtClean="0"/>
              <a:t>=</a:t>
            </a:r>
            <a:r>
              <a:rPr lang="en-US" altLang="zh-CN" i="1" smtClean="0"/>
              <a:t>ss</a:t>
            </a:r>
            <a:r>
              <a:rPr lang="zh-CN" altLang="en-US" i="1" smtClean="0"/>
              <a:t>，</a:t>
            </a:r>
            <a:r>
              <a:rPr lang="en-US" altLang="zh-CN" i="1" smtClean="0"/>
              <a:t> s</a:t>
            </a:r>
            <a:r>
              <a:rPr lang="en-US" altLang="zh-CN" i="1" baseline="30000" smtClean="0"/>
              <a:t>3</a:t>
            </a:r>
            <a:r>
              <a:rPr lang="en-US" altLang="zh-CN" smtClean="0"/>
              <a:t>=</a:t>
            </a:r>
            <a:r>
              <a:rPr lang="en-US" altLang="zh-CN" i="1" smtClean="0"/>
              <a:t>sss</a:t>
            </a:r>
            <a:r>
              <a:rPr lang="zh-CN" altLang="en-US" i="1" smtClean="0"/>
              <a:t>，</a:t>
            </a:r>
            <a:r>
              <a:rPr lang="en-US" altLang="zh-CN" i="1" smtClean="0"/>
              <a:t>……</a:t>
            </a:r>
            <a:endParaRPr lang="zh-CN" altLang="en-US" smtClean="0"/>
          </a:p>
        </p:txBody>
      </p:sp>
      <p:sp>
        <p:nvSpPr>
          <p:cNvPr id="4" name="灯片编号占位符 3"/>
          <p:cNvSpPr>
            <a:spLocks noGrp="1"/>
          </p:cNvSpPr>
          <p:nvPr>
            <p:ph type="sldNum" sz="quarter" idx="10"/>
          </p:nvPr>
        </p:nvSpPr>
        <p:spPr/>
        <p:txBody>
          <a:bodyPr/>
          <a:lstStyle/>
          <a:p>
            <a:pPr>
              <a:defRPr/>
            </a:pPr>
            <a:fld id="{7384A422-568A-4F20-81ED-DA3019098D7A}" type="slidenum">
              <a:rPr lang="zh-CN" altLang="en-US"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语言上的运算</a:t>
            </a:r>
          </a:p>
        </p:txBody>
      </p:sp>
      <p:sp>
        <p:nvSpPr>
          <p:cNvPr id="34819" name="内容占位符 2"/>
          <p:cNvSpPr>
            <a:spLocks noGrp="1"/>
          </p:cNvSpPr>
          <p:nvPr>
            <p:ph idx="1"/>
          </p:nvPr>
        </p:nvSpPr>
        <p:spPr/>
        <p:txBody>
          <a:bodyPr/>
          <a:lstStyle/>
          <a:p>
            <a:pPr>
              <a:lnSpc>
                <a:spcPct val="130000"/>
              </a:lnSpc>
              <a:defRPr/>
            </a:pPr>
            <a:r>
              <a:rPr lang="zh-CN" altLang="en-US" smtClean="0"/>
              <a:t>并</a:t>
            </a:r>
            <a:endParaRPr lang="en-US" altLang="zh-CN" smtClean="0"/>
          </a:p>
          <a:p>
            <a:pPr lvl="1">
              <a:lnSpc>
                <a:spcPct val="130000"/>
              </a:lnSpc>
              <a:defRPr/>
            </a:pPr>
            <a:r>
              <a:rPr lang="zh-CN" altLang="en-US" smtClean="0"/>
              <a:t>集合的并运算</a:t>
            </a:r>
            <a:endParaRPr lang="en-US" altLang="zh-CN" smtClean="0"/>
          </a:p>
          <a:p>
            <a:pPr>
              <a:lnSpc>
                <a:spcPct val="130000"/>
              </a:lnSpc>
              <a:defRPr/>
            </a:pPr>
            <a:r>
              <a:rPr lang="zh-CN" altLang="en-US" smtClean="0"/>
              <a:t>连接</a:t>
            </a:r>
            <a:endParaRPr lang="en-US" altLang="zh-CN" smtClean="0"/>
          </a:p>
          <a:p>
            <a:pPr lvl="1">
              <a:lnSpc>
                <a:spcPct val="130000"/>
              </a:lnSpc>
              <a:defRPr/>
            </a:pPr>
            <a:r>
              <a:rPr lang="zh-CN" altLang="en-US" smtClean="0"/>
              <a:t>以各种可能的方式，从第一个语言中任取一个串，再从第二个语言任取一个串，然后将它们连接后得到的所有串的集合</a:t>
            </a:r>
            <a:endParaRPr lang="en-US" altLang="zh-CN" smtClean="0"/>
          </a:p>
          <a:p>
            <a:pPr>
              <a:lnSpc>
                <a:spcPct val="130000"/>
              </a:lnSpc>
              <a:defRPr/>
            </a:pPr>
            <a:r>
              <a:rPr lang="zh-CN" altLang="en-US" smtClean="0"/>
              <a:t>闭包</a:t>
            </a:r>
            <a:endParaRPr lang="en-US" altLang="zh-CN" smtClean="0"/>
          </a:p>
          <a:p>
            <a:pPr lvl="1">
              <a:lnSpc>
                <a:spcPct val="130000"/>
              </a:lnSpc>
              <a:defRPr/>
            </a:pPr>
            <a:r>
              <a:rPr lang="en-US" altLang="zh-CN" smtClean="0"/>
              <a:t>L</a:t>
            </a:r>
            <a:r>
              <a:rPr lang="zh-CN" altLang="en-US" smtClean="0"/>
              <a:t>的</a:t>
            </a:r>
            <a:r>
              <a:rPr lang="en-US" altLang="zh-CN" smtClean="0"/>
              <a:t>Kleene</a:t>
            </a:r>
            <a:r>
              <a:rPr lang="zh-CN" altLang="en-US" smtClean="0"/>
              <a:t>闭包：记作</a:t>
            </a:r>
            <a:r>
              <a:rPr lang="en-US" altLang="zh-CN" i="1" smtClean="0"/>
              <a:t>L</a:t>
            </a:r>
            <a:r>
              <a:rPr lang="zh-CN" altLang="en-US" i="1" baseline="30000" smtClean="0"/>
              <a:t>*</a:t>
            </a:r>
            <a:r>
              <a:rPr lang="en-US" altLang="zh-CN" baseline="30000" smtClean="0"/>
              <a:t> </a:t>
            </a:r>
            <a:r>
              <a:rPr lang="zh-CN" altLang="en-US" smtClean="0"/>
              <a:t>，将</a:t>
            </a:r>
            <a:r>
              <a:rPr lang="en-US" altLang="zh-CN" i="1" smtClean="0"/>
              <a:t>L</a:t>
            </a:r>
            <a:r>
              <a:rPr lang="zh-CN" altLang="en-US" smtClean="0"/>
              <a:t>连接</a:t>
            </a:r>
            <a:r>
              <a:rPr lang="en-US" altLang="zh-CN" smtClean="0"/>
              <a:t>0</a:t>
            </a:r>
            <a:r>
              <a:rPr lang="zh-CN" altLang="en-US" smtClean="0"/>
              <a:t>次或多次后得到的串集</a:t>
            </a:r>
            <a:endParaRPr lang="en-US" altLang="zh-CN" smtClean="0"/>
          </a:p>
          <a:p>
            <a:pPr lvl="2">
              <a:lnSpc>
                <a:spcPct val="130000"/>
              </a:lnSpc>
              <a:defRPr/>
            </a:pPr>
            <a:r>
              <a:rPr lang="en-US" altLang="zh-CN" i="1" smtClean="0"/>
              <a:t>L</a:t>
            </a:r>
            <a:r>
              <a:rPr lang="en-US" altLang="zh-CN" i="1" baseline="30000" smtClean="0"/>
              <a:t>0</a:t>
            </a:r>
            <a:r>
              <a:rPr lang="en-US" altLang="zh-CN" i="1" smtClean="0"/>
              <a:t>={</a:t>
            </a:r>
            <a:r>
              <a:rPr lang="el-GR" altLang="zh-CN" i="1" smtClean="0"/>
              <a:t>ε</a:t>
            </a:r>
            <a:r>
              <a:rPr lang="en-US" altLang="zh-CN" i="1" smtClean="0"/>
              <a:t>}, L</a:t>
            </a:r>
            <a:r>
              <a:rPr lang="en-US" altLang="zh-CN" i="1" baseline="30000" smtClean="0"/>
              <a:t>i</a:t>
            </a:r>
            <a:r>
              <a:rPr lang="en-US" altLang="zh-CN" i="1" smtClean="0"/>
              <a:t>= L</a:t>
            </a:r>
            <a:r>
              <a:rPr lang="en-US" altLang="zh-CN" i="1" baseline="30000" smtClean="0"/>
              <a:t>i-1</a:t>
            </a:r>
            <a:r>
              <a:rPr lang="en-US" altLang="zh-CN" i="1" smtClean="0"/>
              <a:t> L</a:t>
            </a:r>
          </a:p>
          <a:p>
            <a:pPr lvl="1">
              <a:lnSpc>
                <a:spcPct val="130000"/>
              </a:lnSpc>
              <a:defRPr/>
            </a:pPr>
            <a:r>
              <a:rPr lang="en-US" altLang="zh-CN" smtClean="0"/>
              <a:t>L</a:t>
            </a:r>
            <a:r>
              <a:rPr lang="zh-CN" altLang="en-US" smtClean="0"/>
              <a:t>的正闭包：记作</a:t>
            </a:r>
            <a:r>
              <a:rPr lang="en-US" altLang="zh-CN" i="1" smtClean="0"/>
              <a:t>L</a:t>
            </a:r>
            <a:r>
              <a:rPr lang="en-US" altLang="zh-CN" i="1" baseline="30000" smtClean="0"/>
              <a:t>+</a:t>
            </a:r>
            <a:r>
              <a:rPr lang="en-US" altLang="zh-CN" baseline="30000" smtClean="0"/>
              <a:t> </a:t>
            </a:r>
            <a:r>
              <a:rPr lang="zh-CN" altLang="en-US" smtClean="0"/>
              <a:t>，与</a:t>
            </a:r>
            <a:r>
              <a:rPr lang="en-US" altLang="zh-CN" i="1" smtClean="0"/>
              <a:t>L</a:t>
            </a:r>
            <a:r>
              <a:rPr lang="zh-CN" altLang="en-US" i="1" baseline="30000" smtClean="0"/>
              <a:t>*</a:t>
            </a:r>
            <a:r>
              <a:rPr lang="zh-CN" altLang="en-US" smtClean="0"/>
              <a:t>基本相同，不包含</a:t>
            </a:r>
            <a:r>
              <a:rPr lang="en-US" altLang="zh-CN" i="1" smtClean="0"/>
              <a:t>L</a:t>
            </a:r>
            <a:r>
              <a:rPr lang="en-US" altLang="zh-CN" i="1" baseline="30000" smtClean="0"/>
              <a:t>0</a:t>
            </a:r>
          </a:p>
          <a:p>
            <a:pPr lvl="2">
              <a:lnSpc>
                <a:spcPct val="130000"/>
              </a:lnSpc>
              <a:defRPr/>
            </a:pPr>
            <a:r>
              <a:rPr lang="zh-CN" altLang="en-US" smtClean="0"/>
              <a:t>除非</a:t>
            </a:r>
            <a:r>
              <a:rPr lang="el-GR" altLang="zh-CN" i="1" smtClean="0"/>
              <a:t>ε</a:t>
            </a:r>
            <a:r>
              <a:rPr lang="zh-CN" altLang="en-US" smtClean="0"/>
              <a:t>属于</a:t>
            </a:r>
            <a:r>
              <a:rPr lang="en-US" altLang="zh-CN" i="1" smtClean="0"/>
              <a:t>L</a:t>
            </a:r>
            <a:r>
              <a:rPr lang="zh-CN" altLang="en-US" i="1" smtClean="0"/>
              <a:t>，</a:t>
            </a:r>
            <a:r>
              <a:rPr lang="zh-CN" altLang="en-US" smtClean="0"/>
              <a:t>否则</a:t>
            </a:r>
            <a:r>
              <a:rPr lang="el-GR" altLang="zh-CN" i="1" smtClean="0"/>
              <a:t>ε</a:t>
            </a:r>
            <a:r>
              <a:rPr lang="zh-CN" altLang="en-US" smtClean="0"/>
              <a:t>不属于</a:t>
            </a:r>
            <a:r>
              <a:rPr lang="en-US" altLang="zh-CN" i="1" smtClean="0"/>
              <a:t>L</a:t>
            </a:r>
            <a:r>
              <a:rPr lang="en-US" altLang="zh-CN" i="1" baseline="30000" smtClean="0"/>
              <a:t>+</a:t>
            </a:r>
            <a:endParaRPr lang="zh-CN" altLang="en-US" i="1" smtClean="0"/>
          </a:p>
        </p:txBody>
      </p:sp>
      <p:sp>
        <p:nvSpPr>
          <p:cNvPr id="4" name="灯片编号占位符 3"/>
          <p:cNvSpPr>
            <a:spLocks noGrp="1"/>
          </p:cNvSpPr>
          <p:nvPr>
            <p:ph type="sldNum" sz="quarter" idx="10"/>
          </p:nvPr>
        </p:nvSpPr>
        <p:spPr/>
        <p:txBody>
          <a:bodyPr/>
          <a:lstStyle/>
          <a:p>
            <a:pPr>
              <a:defRPr/>
            </a:pPr>
            <a:fld id="{665F4001-734E-4FC5-A276-AFFA2B192654}" type="slidenum">
              <a:rPr lang="zh-CN" altLang="en-US" smtClean="0"/>
              <a:pPr>
                <a:defRPr/>
              </a:pPr>
              <a:t>22</a:t>
            </a:fld>
            <a:endParaRPr lang="en-US" altLang="zh-CN"/>
          </a:p>
        </p:txBody>
      </p:sp>
      <p:pic>
        <p:nvPicPr>
          <p:cNvPr id="37893" name="Picture 5"/>
          <p:cNvPicPr>
            <a:picLocks noChangeAspect="1" noChangeArrowheads="1"/>
          </p:cNvPicPr>
          <p:nvPr/>
        </p:nvPicPr>
        <p:blipFill>
          <a:blip r:embed="rId2"/>
          <a:srcRect/>
          <a:stretch>
            <a:fillRect/>
          </a:stretch>
        </p:blipFill>
        <p:spPr bwMode="auto">
          <a:xfrm>
            <a:off x="2971800" y="1295400"/>
            <a:ext cx="6140450" cy="173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例</a:t>
            </a:r>
            <a:r>
              <a:rPr lang="en-US" altLang="zh-CN" smtClean="0"/>
              <a:t>……</a:t>
            </a:r>
            <a:r>
              <a:rPr lang="zh-CN" altLang="en-US" smtClean="0"/>
              <a:t>语言上的运算</a:t>
            </a:r>
          </a:p>
        </p:txBody>
      </p:sp>
      <p:pic>
        <p:nvPicPr>
          <p:cNvPr id="38915" name="Picture 4"/>
          <p:cNvPicPr>
            <a:picLocks noChangeAspect="1" noChangeArrowheads="1"/>
          </p:cNvPicPr>
          <p:nvPr/>
        </p:nvPicPr>
        <p:blipFill>
          <a:blip r:embed="rId2"/>
          <a:srcRect/>
          <a:stretch>
            <a:fillRect/>
          </a:stretch>
        </p:blipFill>
        <p:spPr bwMode="auto">
          <a:xfrm>
            <a:off x="152400" y="1752600"/>
            <a:ext cx="890587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正则表达式</a:t>
            </a:r>
          </a:p>
        </p:txBody>
      </p:sp>
      <p:sp>
        <p:nvSpPr>
          <p:cNvPr id="36867" name="内容占位符 2"/>
          <p:cNvSpPr>
            <a:spLocks noGrp="1"/>
          </p:cNvSpPr>
          <p:nvPr>
            <p:ph idx="1"/>
          </p:nvPr>
        </p:nvSpPr>
        <p:spPr/>
        <p:txBody>
          <a:bodyPr/>
          <a:lstStyle/>
          <a:p>
            <a:pPr>
              <a:defRPr/>
            </a:pPr>
            <a:r>
              <a:rPr lang="zh-CN" altLang="en-US" dirty="0" smtClean="0"/>
              <a:t>正则表达式（</a:t>
            </a:r>
            <a:r>
              <a:rPr lang="en-US" altLang="zh-CN" i="1" dirty="0" smtClean="0"/>
              <a:t>regular expression</a:t>
            </a:r>
            <a:r>
              <a:rPr lang="zh-CN" altLang="en-US" dirty="0" smtClean="0"/>
              <a:t>）</a:t>
            </a:r>
            <a:endParaRPr lang="en-US" altLang="zh-CN" dirty="0" smtClean="0"/>
          </a:p>
          <a:p>
            <a:pPr lvl="1">
              <a:defRPr/>
            </a:pPr>
            <a:r>
              <a:rPr lang="zh-CN" altLang="en-US" dirty="0" smtClean="0"/>
              <a:t>可以描述所有通过对某个字母表上的符号应用并、连接和闭包运算符而得到的语言</a:t>
            </a:r>
            <a:endParaRPr lang="en-US" altLang="zh-CN" dirty="0" smtClean="0"/>
          </a:p>
          <a:p>
            <a:pPr lvl="1">
              <a:defRPr/>
            </a:pPr>
            <a:r>
              <a:rPr lang="zh-CN" altLang="en-US" dirty="0" smtClean="0"/>
              <a:t>用于描述词素的模式（构词规则）</a:t>
            </a:r>
            <a:endParaRPr lang="en-US" altLang="zh-CN" dirty="0" smtClean="0"/>
          </a:p>
          <a:p>
            <a:pPr lvl="1">
              <a:defRPr/>
            </a:pPr>
            <a:r>
              <a:rPr lang="zh-CN" altLang="en-US" dirty="0" smtClean="0"/>
              <a:t>例如：用</a:t>
            </a:r>
            <a:r>
              <a:rPr lang="en-US" altLang="zh-CN" i="1" dirty="0" smtClean="0"/>
              <a:t>letter_</a:t>
            </a:r>
            <a:r>
              <a:rPr lang="zh-CN" altLang="en-US" dirty="0" smtClean="0"/>
              <a:t>表示字母或下划线，用</a:t>
            </a:r>
            <a:r>
              <a:rPr lang="en-US" altLang="zh-CN" i="1" dirty="0" smtClean="0"/>
              <a:t>digit</a:t>
            </a:r>
            <a:r>
              <a:rPr lang="zh-CN" altLang="en-US" dirty="0" smtClean="0"/>
              <a:t>表示数位，那么</a:t>
            </a:r>
            <a:r>
              <a:rPr lang="en-US" altLang="zh-CN" dirty="0" smtClean="0"/>
              <a:t>C</a:t>
            </a:r>
            <a:r>
              <a:rPr lang="zh-CN" altLang="en-US" dirty="0" smtClean="0"/>
              <a:t>语言标识符的语言可以描述为</a:t>
            </a:r>
            <a:endParaRPr lang="en-US" altLang="zh-CN" dirty="0" smtClean="0"/>
          </a:p>
          <a:p>
            <a:pPr lvl="1">
              <a:buFont typeface="Wingdings" pitchFamily="2" charset="2"/>
              <a:buNone/>
              <a:defRPr/>
            </a:pPr>
            <a:r>
              <a:rPr lang="en-US" altLang="zh-CN" dirty="0" smtClean="0"/>
              <a:t>              </a:t>
            </a:r>
            <a:r>
              <a:rPr lang="en-US" altLang="zh-CN" i="1" dirty="0" smtClean="0"/>
              <a:t>letter_(letter_| digit)</a:t>
            </a:r>
            <a:r>
              <a:rPr lang="zh-CN" altLang="en-US" i="1" dirty="0" smtClean="0"/>
              <a:t>*</a:t>
            </a:r>
            <a:endParaRPr lang="en-US" altLang="zh-CN" i="1" dirty="0" smtClean="0"/>
          </a:p>
          <a:p>
            <a:pPr lvl="2">
              <a:defRPr/>
            </a:pPr>
            <a:r>
              <a:rPr lang="zh-CN" altLang="en-US" dirty="0" smtClean="0"/>
              <a:t>其中“</a:t>
            </a:r>
            <a:r>
              <a:rPr lang="en-US" altLang="zh-CN" dirty="0" smtClean="0"/>
              <a:t>|</a:t>
            </a:r>
            <a:r>
              <a:rPr lang="zh-CN" altLang="en-US" dirty="0" smtClean="0"/>
              <a:t>”表示并，“*”表示闭包</a:t>
            </a:r>
            <a:endParaRPr lang="en-US" altLang="zh-CN" dirty="0" smtClean="0"/>
          </a:p>
          <a:p>
            <a:pPr>
              <a:defRPr/>
            </a:pPr>
            <a:r>
              <a:rPr lang="zh-CN" altLang="en-US" dirty="0" smtClean="0"/>
              <a:t>正则集合和正则语言</a:t>
            </a:r>
            <a:endParaRPr lang="en-US" altLang="zh-CN" dirty="0" smtClean="0"/>
          </a:p>
          <a:p>
            <a:pPr lvl="1">
              <a:defRPr/>
            </a:pPr>
            <a:r>
              <a:rPr lang="zh-CN" altLang="en-US" dirty="0" smtClean="0"/>
              <a:t>每个正则表达式</a:t>
            </a:r>
            <a:r>
              <a:rPr lang="en-US" altLang="zh-CN" i="1" dirty="0" smtClean="0"/>
              <a:t>r</a:t>
            </a:r>
            <a:r>
              <a:rPr lang="zh-CN" altLang="en-US" dirty="0" smtClean="0"/>
              <a:t>定义一个语言</a:t>
            </a:r>
            <a:r>
              <a:rPr lang="en-US" altLang="zh-CN" i="1" dirty="0" smtClean="0"/>
              <a:t>L(r)</a:t>
            </a:r>
            <a:r>
              <a:rPr lang="zh-CN" altLang="en-US" i="1" dirty="0" smtClean="0"/>
              <a:t>，</a:t>
            </a:r>
            <a:r>
              <a:rPr lang="zh-CN" altLang="en-US" dirty="0" smtClean="0"/>
              <a:t>可以用一个正则表达式定义的语言叫做正则集合</a:t>
            </a:r>
          </a:p>
        </p:txBody>
      </p:sp>
      <p:sp>
        <p:nvSpPr>
          <p:cNvPr id="4" name="灯片编号占位符 3"/>
          <p:cNvSpPr>
            <a:spLocks noGrp="1"/>
          </p:cNvSpPr>
          <p:nvPr>
            <p:ph type="sldNum" sz="quarter" idx="10"/>
          </p:nvPr>
        </p:nvSpPr>
        <p:spPr/>
        <p:txBody>
          <a:bodyPr/>
          <a:lstStyle/>
          <a:p>
            <a:pPr>
              <a:defRPr/>
            </a:pPr>
            <a:fld id="{95E954C6-C56F-41CF-8F14-599BE9595054}" type="slidenum">
              <a:rPr lang="zh-CN" altLang="en-US" smtClean="0"/>
              <a:pPr>
                <a:defRPr/>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正则表达式的定义</a:t>
            </a:r>
          </a:p>
        </p:txBody>
      </p:sp>
      <p:sp>
        <p:nvSpPr>
          <p:cNvPr id="37891" name="内容占位符 2"/>
          <p:cNvSpPr>
            <a:spLocks noGrp="1"/>
          </p:cNvSpPr>
          <p:nvPr>
            <p:ph idx="1"/>
          </p:nvPr>
        </p:nvSpPr>
        <p:spPr>
          <a:xfrm>
            <a:off x="457200" y="1371600"/>
            <a:ext cx="8229600" cy="1600200"/>
          </a:xfrm>
        </p:spPr>
        <p:txBody>
          <a:bodyPr/>
          <a:lstStyle/>
          <a:p>
            <a:pPr>
              <a:defRPr/>
            </a:pPr>
            <a:r>
              <a:rPr lang="zh-CN" altLang="en-US" smtClean="0"/>
              <a:t>字母表</a:t>
            </a:r>
            <a:r>
              <a:rPr lang="el-GR" altLang="zh-CN" smtClean="0"/>
              <a:t>Σ</a:t>
            </a:r>
            <a:r>
              <a:rPr lang="zh-CN" altLang="en-US" smtClean="0"/>
              <a:t>上的正则表达式以及这些表达式所定义的语言可以如下归纳定义：</a:t>
            </a:r>
            <a:endParaRPr lang="en-US" altLang="zh-CN" smtClean="0"/>
          </a:p>
          <a:p>
            <a:pPr lvl="1">
              <a:defRPr/>
            </a:pPr>
            <a:r>
              <a:rPr lang="en-US" altLang="zh-CN" smtClean="0"/>
              <a:t>*</a:t>
            </a:r>
            <a:r>
              <a:rPr lang="zh-CN" altLang="en-US" smtClean="0"/>
              <a:t>、连接、</a:t>
            </a:r>
            <a:r>
              <a:rPr lang="en-US" altLang="zh-CN" smtClean="0"/>
              <a:t>|</a:t>
            </a:r>
            <a:r>
              <a:rPr lang="zh-CN" altLang="en-US" smtClean="0"/>
              <a:t>运算的优先级由高到低，都是左结合</a:t>
            </a:r>
            <a:endParaRPr lang="en-US" altLang="zh-CN" smtClean="0"/>
          </a:p>
        </p:txBody>
      </p:sp>
      <p:pic>
        <p:nvPicPr>
          <p:cNvPr id="40964" name="Picture 3"/>
          <p:cNvPicPr>
            <a:picLocks noChangeAspect="1" noChangeArrowheads="1"/>
          </p:cNvPicPr>
          <p:nvPr/>
        </p:nvPicPr>
        <p:blipFill>
          <a:blip r:embed="rId2"/>
          <a:srcRect/>
          <a:stretch>
            <a:fillRect/>
          </a:stretch>
        </p:blipFill>
        <p:spPr bwMode="auto">
          <a:xfrm>
            <a:off x="144463" y="2819400"/>
            <a:ext cx="8847137"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4"/>
          <p:cNvSpPr>
            <a:spLocks noGrp="1"/>
          </p:cNvSpPr>
          <p:nvPr>
            <p:ph type="title"/>
          </p:nvPr>
        </p:nvSpPr>
        <p:spPr/>
        <p:txBody>
          <a:bodyPr/>
          <a:lstStyle/>
          <a:p>
            <a:r>
              <a:rPr lang="zh-CN" altLang="en-US" smtClean="0"/>
              <a:t>例</a:t>
            </a:r>
            <a:r>
              <a:rPr lang="en-US" altLang="zh-CN" smtClean="0"/>
              <a:t>……</a:t>
            </a:r>
            <a:r>
              <a:rPr lang="zh-CN" altLang="en-US" smtClean="0"/>
              <a:t>正则表达式</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9AD3C26-E313-4BFF-92C4-8262073503BA}" type="slidenum">
              <a:rPr lang="zh-CN" altLang="en-US" smtClean="0"/>
              <a:pPr>
                <a:defRPr/>
              </a:pPr>
              <a:t>26</a:t>
            </a:fld>
            <a:endParaRPr lang="en-US" altLang="zh-CN"/>
          </a:p>
        </p:txBody>
      </p:sp>
      <p:pic>
        <p:nvPicPr>
          <p:cNvPr id="41988" name="Picture 2"/>
          <p:cNvPicPr>
            <a:picLocks noGrp="1" noChangeAspect="1" noChangeArrowheads="1"/>
          </p:cNvPicPr>
          <p:nvPr>
            <p:ph idx="1"/>
          </p:nvPr>
        </p:nvPicPr>
        <p:blipFill>
          <a:blip r:embed="rId2"/>
          <a:srcRect/>
          <a:stretch>
            <a:fillRect/>
          </a:stretch>
        </p:blipFill>
        <p:spPr>
          <a:xfrm>
            <a:off x="0" y="1752600"/>
            <a:ext cx="8953500" cy="32766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例</a:t>
            </a:r>
            <a:r>
              <a:rPr lang="en-US" altLang="zh-CN" smtClean="0"/>
              <a:t>……</a:t>
            </a:r>
            <a:r>
              <a:rPr lang="zh-CN" altLang="en-US" smtClean="0"/>
              <a:t>正则表达式</a:t>
            </a:r>
          </a:p>
        </p:txBody>
      </p:sp>
      <p:sp>
        <p:nvSpPr>
          <p:cNvPr id="43011" name="内容占位符 2"/>
          <p:cNvSpPr>
            <a:spLocks noGrp="1"/>
          </p:cNvSpPr>
          <p:nvPr>
            <p:ph idx="1"/>
          </p:nvPr>
        </p:nvSpPr>
        <p:spPr>
          <a:xfrm>
            <a:off x="457200" y="1079500"/>
            <a:ext cx="8229600" cy="5092700"/>
          </a:xfrm>
        </p:spPr>
        <p:txBody>
          <a:bodyPr/>
          <a:lstStyle/>
          <a:p>
            <a:pPr>
              <a:lnSpc>
                <a:spcPct val="150000"/>
              </a:lnSpc>
            </a:pPr>
            <a:r>
              <a:rPr lang="zh-CN" altLang="en-US" dirty="0" smtClean="0"/>
              <a:t>构造正则表达式</a:t>
            </a:r>
            <a:endParaRPr lang="zh-CN" altLang="en-US" b="1" dirty="0" smtClean="0"/>
          </a:p>
          <a:p>
            <a:pPr lvl="1">
              <a:lnSpc>
                <a:spcPct val="150000"/>
              </a:lnSpc>
            </a:pPr>
            <a:r>
              <a:rPr lang="zh-CN" altLang="en-US" dirty="0" smtClean="0"/>
              <a:t>不以</a:t>
            </a:r>
            <a:r>
              <a:rPr lang="en-US" altLang="zh-CN" dirty="0" smtClean="0"/>
              <a:t>0</a:t>
            </a:r>
            <a:r>
              <a:rPr lang="zh-CN" altLang="en-US" dirty="0" smtClean="0"/>
              <a:t>开头十进制整数集（包含正负号）</a:t>
            </a:r>
            <a:endParaRPr lang="en-US" altLang="zh-CN" dirty="0" smtClean="0"/>
          </a:p>
          <a:p>
            <a:pPr marL="457200" lvl="1" indent="0">
              <a:lnSpc>
                <a:spcPct val="150000"/>
              </a:lnSpc>
              <a:buNone/>
            </a:pPr>
            <a:r>
              <a:rPr lang="en-US" altLang="zh-CN" dirty="0" smtClean="0"/>
              <a:t>(+|-)[1-9</a:t>
            </a:r>
            <a:r>
              <a:rPr lang="en-US" altLang="zh-CN" smtClean="0"/>
              <a:t>][0-9</a:t>
            </a:r>
            <a:r>
              <a:rPr lang="en-US" altLang="zh-CN" dirty="0" smtClean="0"/>
              <a:t>]*</a:t>
            </a:r>
            <a:endParaRPr lang="zh-CN" altLang="en-US" dirty="0" smtClean="0"/>
          </a:p>
          <a:p>
            <a:pPr lvl="1">
              <a:lnSpc>
                <a:spcPct val="150000"/>
              </a:lnSpc>
            </a:pPr>
            <a:r>
              <a:rPr lang="zh-CN" altLang="en-US" dirty="0" smtClean="0"/>
              <a:t>八进制整数集</a:t>
            </a:r>
            <a:endParaRPr lang="en-US" altLang="zh-CN" dirty="0" smtClean="0"/>
          </a:p>
          <a:p>
            <a:pPr marL="457200" lvl="1" indent="0">
              <a:lnSpc>
                <a:spcPct val="150000"/>
              </a:lnSpc>
              <a:buNone/>
            </a:pPr>
            <a:r>
              <a:rPr lang="en-US" altLang="zh-CN" dirty="0"/>
              <a:t>[0-7]+</a:t>
            </a:r>
            <a:endParaRPr lang="zh-CN" altLang="en-US" dirty="0" smtClean="0"/>
          </a:p>
          <a:p>
            <a:pPr lvl="1">
              <a:lnSpc>
                <a:spcPct val="150000"/>
              </a:lnSpc>
            </a:pPr>
            <a:r>
              <a:rPr lang="zh-CN" altLang="en-US" dirty="0" smtClean="0"/>
              <a:t>十六进制整数集</a:t>
            </a:r>
            <a:endParaRPr lang="en-US" altLang="zh-CN" dirty="0" smtClean="0"/>
          </a:p>
          <a:p>
            <a:pPr marL="457200" lvl="1" indent="0">
              <a:lnSpc>
                <a:spcPct val="150000"/>
              </a:lnSpc>
              <a:buNone/>
            </a:pPr>
            <a:r>
              <a:rPr lang="en-US" altLang="zh-CN" dirty="0"/>
              <a:t>[A-Fa-f0-9]+</a:t>
            </a:r>
            <a:endParaRPr lang="zh-CN" altLang="en-US" dirty="0" smtClean="0"/>
          </a:p>
          <a:p>
            <a:pPr lvl="1">
              <a:lnSpc>
                <a:spcPct val="150000"/>
              </a:lnSpc>
            </a:pPr>
            <a:r>
              <a:rPr lang="zh-CN" altLang="en-US" dirty="0" smtClean="0"/>
              <a:t>包含奇数个</a:t>
            </a:r>
            <a:r>
              <a:rPr lang="en-US" altLang="zh-CN" dirty="0" smtClean="0"/>
              <a:t>1</a:t>
            </a:r>
            <a:r>
              <a:rPr lang="zh-CN" altLang="en-US" dirty="0" smtClean="0"/>
              <a:t>或奇数个</a:t>
            </a:r>
            <a:r>
              <a:rPr lang="en-US" altLang="zh-CN" dirty="0" smtClean="0"/>
              <a:t>0</a:t>
            </a:r>
            <a:r>
              <a:rPr lang="zh-CN" altLang="en-US" dirty="0" smtClean="0"/>
              <a:t>的二进制数串</a:t>
            </a:r>
            <a:endParaRPr lang="en-US" altLang="zh-CN" dirty="0" smtClean="0"/>
          </a:p>
          <a:p>
            <a:pPr marL="457200" lvl="1" indent="0">
              <a:lnSpc>
                <a:spcPct val="150000"/>
              </a:lnSpc>
              <a:buNone/>
            </a:pPr>
            <a:r>
              <a:rPr lang="en-US" altLang="zh-CN" dirty="0"/>
              <a:t>((0*10*)(0*10*))*(0*10*) | ((1*01*)(1*01*))*(1*01</a:t>
            </a:r>
            <a:r>
              <a:rPr lang="en-US" altLang="zh-CN" dirty="0" smtClean="0"/>
              <a:t>*)</a:t>
            </a:r>
          </a:p>
          <a:p>
            <a:pPr marL="457200" lvl="1" indent="0">
              <a:lnSpc>
                <a:spcPct val="150000"/>
              </a:lnSpc>
              <a:buNone/>
            </a:pPr>
            <a:r>
              <a:rPr lang="en-US" altLang="zh-CN" dirty="0"/>
              <a:t>0*1(0|10*1)*|1*0(1|01*0)*</a:t>
            </a:r>
            <a:endParaRPr lang="zh-CN" altLang="en-US" dirty="0" smtClean="0"/>
          </a:p>
          <a:p>
            <a:pPr>
              <a:lnSpc>
                <a:spcPct val="150000"/>
              </a:lnSpc>
            </a:pP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正则表达式的等价性</a:t>
            </a:r>
          </a:p>
        </p:txBody>
      </p:sp>
      <p:sp>
        <p:nvSpPr>
          <p:cNvPr id="39939" name="内容占位符 2"/>
          <p:cNvSpPr>
            <a:spLocks noGrp="1"/>
          </p:cNvSpPr>
          <p:nvPr>
            <p:ph idx="1"/>
          </p:nvPr>
        </p:nvSpPr>
        <p:spPr>
          <a:xfrm>
            <a:off x="457200" y="1371600"/>
            <a:ext cx="8229600" cy="1600200"/>
          </a:xfrm>
        </p:spPr>
        <p:txBody>
          <a:bodyPr/>
          <a:lstStyle/>
          <a:p>
            <a:pPr>
              <a:defRPr/>
            </a:pPr>
            <a:r>
              <a:rPr lang="zh-CN" altLang="en-US" smtClean="0"/>
              <a:t>如果两个正则表达式</a:t>
            </a:r>
            <a:r>
              <a:rPr lang="en-US" altLang="zh-CN" i="1" smtClean="0"/>
              <a:t>r</a:t>
            </a:r>
            <a:r>
              <a:rPr lang="zh-CN" altLang="en-US" smtClean="0"/>
              <a:t>和</a:t>
            </a:r>
            <a:r>
              <a:rPr lang="en-US" altLang="zh-CN" i="1" smtClean="0"/>
              <a:t>s</a:t>
            </a:r>
            <a:r>
              <a:rPr lang="zh-CN" altLang="en-US" smtClean="0"/>
              <a:t>表示相同的语言，即</a:t>
            </a:r>
            <a:r>
              <a:rPr lang="en-US" altLang="zh-CN" i="1" smtClean="0"/>
              <a:t>L(r)=L(s)</a:t>
            </a:r>
            <a:r>
              <a:rPr lang="zh-CN" altLang="en-US" smtClean="0"/>
              <a:t>，则称</a:t>
            </a:r>
            <a:r>
              <a:rPr lang="en-US" altLang="zh-CN" i="1" smtClean="0"/>
              <a:t>r</a:t>
            </a:r>
            <a:r>
              <a:rPr lang="zh-CN" altLang="en-US" smtClean="0"/>
              <a:t>和</a:t>
            </a:r>
            <a:r>
              <a:rPr lang="en-US" altLang="zh-CN" i="1" smtClean="0"/>
              <a:t>s</a:t>
            </a:r>
            <a:r>
              <a:rPr lang="zh-CN" altLang="en-US" smtClean="0"/>
              <a:t>等价，记作</a:t>
            </a:r>
            <a:r>
              <a:rPr lang="en-US" altLang="zh-CN" i="1" smtClean="0"/>
              <a:t>r=s</a:t>
            </a:r>
          </a:p>
          <a:p>
            <a:pPr>
              <a:defRPr/>
            </a:pPr>
            <a:r>
              <a:rPr lang="zh-CN" altLang="en-US" smtClean="0"/>
              <a:t>正则表达式的代数定律</a:t>
            </a:r>
          </a:p>
        </p:txBody>
      </p:sp>
      <p:sp>
        <p:nvSpPr>
          <p:cNvPr id="4" name="灯片编号占位符 3"/>
          <p:cNvSpPr>
            <a:spLocks noGrp="1"/>
          </p:cNvSpPr>
          <p:nvPr>
            <p:ph type="sldNum" sz="quarter" idx="10"/>
          </p:nvPr>
        </p:nvSpPr>
        <p:spPr/>
        <p:txBody>
          <a:bodyPr/>
          <a:lstStyle/>
          <a:p>
            <a:pPr>
              <a:defRPr/>
            </a:pPr>
            <a:fld id="{4376B233-6706-47E8-A663-38BFD4B5B564}" type="slidenum">
              <a:rPr lang="zh-CN" altLang="en-US" smtClean="0"/>
              <a:pPr>
                <a:defRPr/>
              </a:pPr>
              <a:t>28</a:t>
            </a:fld>
            <a:endParaRPr lang="en-US" altLang="zh-CN"/>
          </a:p>
        </p:txBody>
      </p:sp>
      <p:pic>
        <p:nvPicPr>
          <p:cNvPr id="44037" name="Picture 2"/>
          <p:cNvPicPr>
            <a:picLocks noChangeAspect="1" noChangeArrowheads="1"/>
          </p:cNvPicPr>
          <p:nvPr/>
        </p:nvPicPr>
        <p:blipFill>
          <a:blip r:embed="rId2"/>
          <a:srcRect/>
          <a:stretch>
            <a:fillRect/>
          </a:stretch>
        </p:blipFill>
        <p:spPr bwMode="auto">
          <a:xfrm>
            <a:off x="609600" y="2895600"/>
            <a:ext cx="7924800" cy="349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正则定义</a:t>
            </a:r>
          </a:p>
        </p:txBody>
      </p:sp>
      <p:sp>
        <p:nvSpPr>
          <p:cNvPr id="40963" name="内容占位符 2"/>
          <p:cNvSpPr>
            <a:spLocks noGrp="1"/>
          </p:cNvSpPr>
          <p:nvPr>
            <p:ph idx="1"/>
          </p:nvPr>
        </p:nvSpPr>
        <p:spPr/>
        <p:txBody>
          <a:bodyPr/>
          <a:lstStyle/>
          <a:p>
            <a:pPr>
              <a:defRPr/>
            </a:pPr>
            <a:r>
              <a:rPr lang="zh-CN" altLang="en-US" dirty="0" smtClean="0"/>
              <a:t>正则定义（</a:t>
            </a:r>
            <a:r>
              <a:rPr lang="en-US" altLang="zh-CN" i="1" dirty="0" smtClean="0"/>
              <a:t>regular definition</a:t>
            </a:r>
            <a:r>
              <a:rPr lang="zh-CN" altLang="en-US" dirty="0" smtClean="0"/>
              <a:t>）</a:t>
            </a:r>
            <a:endParaRPr lang="en-US" altLang="zh-CN" dirty="0" smtClean="0"/>
          </a:p>
          <a:p>
            <a:pPr lvl="1">
              <a:defRPr/>
            </a:pPr>
            <a:r>
              <a:rPr lang="zh-CN" altLang="en-US" dirty="0" smtClean="0"/>
              <a:t>如果</a:t>
            </a:r>
            <a:r>
              <a:rPr lang="el-GR" altLang="zh-CN" dirty="0" smtClean="0"/>
              <a:t>Σ</a:t>
            </a:r>
            <a:r>
              <a:rPr lang="zh-CN" altLang="en-US" dirty="0" smtClean="0"/>
              <a:t>是基本符号的集合，那么一个正则定义是具有如下形式的定义序列：</a:t>
            </a:r>
            <a:endParaRPr lang="en-US" altLang="zh-CN" dirty="0" smtClean="0"/>
          </a:p>
          <a:p>
            <a:pPr lvl="1">
              <a:defRPr/>
            </a:pPr>
            <a:endParaRPr lang="en-US" altLang="zh-CN" dirty="0" smtClean="0"/>
          </a:p>
          <a:p>
            <a:pPr lvl="1">
              <a:defRPr/>
            </a:pPr>
            <a:endParaRPr lang="en-US" altLang="zh-CN" dirty="0" smtClean="0"/>
          </a:p>
          <a:p>
            <a:pPr lvl="1">
              <a:defRPr/>
            </a:pPr>
            <a:endParaRPr lang="en-US" altLang="zh-CN" dirty="0" smtClean="0"/>
          </a:p>
          <a:p>
            <a:pPr lvl="1">
              <a:buFont typeface="Wingdings" pitchFamily="2" charset="2"/>
              <a:buNone/>
              <a:defRPr/>
            </a:pPr>
            <a:r>
              <a:rPr lang="zh-CN" altLang="en-US" dirty="0" smtClean="0"/>
              <a:t>其中：</a:t>
            </a:r>
            <a:endParaRPr lang="en-US" altLang="zh-CN" dirty="0" smtClean="0"/>
          </a:p>
          <a:p>
            <a:pPr lvl="1">
              <a:defRPr/>
            </a:pPr>
            <a:r>
              <a:rPr lang="zh-CN" altLang="en-US" dirty="0" smtClean="0"/>
              <a:t>每个</a:t>
            </a:r>
            <a:r>
              <a:rPr lang="en-US" altLang="zh-CN" i="1" dirty="0" smtClean="0"/>
              <a:t>d</a:t>
            </a:r>
            <a:r>
              <a:rPr lang="en-US" altLang="zh-CN" i="1" baseline="-25000" dirty="0" smtClean="0"/>
              <a:t>i</a:t>
            </a:r>
            <a:r>
              <a:rPr lang="zh-CN" altLang="en-US" dirty="0" smtClean="0"/>
              <a:t>都是一个新符号，它们都不在</a:t>
            </a:r>
            <a:r>
              <a:rPr lang="el-GR" altLang="zh-CN" dirty="0" smtClean="0"/>
              <a:t>Σ</a:t>
            </a:r>
            <a:r>
              <a:rPr lang="zh-CN" altLang="en-US" dirty="0" smtClean="0"/>
              <a:t>中，并且各不相同</a:t>
            </a:r>
            <a:endParaRPr lang="en-US" altLang="zh-CN" dirty="0" smtClean="0"/>
          </a:p>
          <a:p>
            <a:pPr lvl="1">
              <a:defRPr/>
            </a:pPr>
            <a:r>
              <a:rPr lang="zh-CN" altLang="en-US" dirty="0" smtClean="0"/>
              <a:t>每个</a:t>
            </a:r>
            <a:r>
              <a:rPr lang="en-US" altLang="zh-CN" i="1" dirty="0" err="1" smtClean="0"/>
              <a:t>r</a:t>
            </a:r>
            <a:r>
              <a:rPr lang="en-US" altLang="zh-CN" i="1" baseline="-25000" dirty="0" err="1" smtClean="0"/>
              <a:t>i</a:t>
            </a:r>
            <a:r>
              <a:rPr lang="zh-CN" altLang="en-US" dirty="0" smtClean="0"/>
              <a:t>是字母表</a:t>
            </a:r>
            <a:r>
              <a:rPr lang="el-GR" altLang="zh-CN" dirty="0" smtClean="0"/>
              <a:t>Σ ∪</a:t>
            </a:r>
            <a:r>
              <a:rPr lang="en-US" altLang="zh-CN" dirty="0" smtClean="0"/>
              <a:t>{</a:t>
            </a:r>
            <a:r>
              <a:rPr lang="en-US" altLang="zh-CN" i="1" dirty="0" smtClean="0"/>
              <a:t>d</a:t>
            </a:r>
            <a:r>
              <a:rPr lang="en-US" altLang="zh-CN" i="1" baseline="-25000" dirty="0" smtClean="0"/>
              <a:t>1</a:t>
            </a:r>
            <a:r>
              <a:rPr lang="en-US" altLang="zh-CN" i="1" dirty="0" smtClean="0"/>
              <a:t>, d</a:t>
            </a:r>
            <a:r>
              <a:rPr lang="en-US" altLang="zh-CN" i="1" baseline="-25000" dirty="0" smtClean="0"/>
              <a:t>2</a:t>
            </a:r>
            <a:r>
              <a:rPr lang="en-US" altLang="zh-CN" i="1" dirty="0" smtClean="0"/>
              <a:t>, …, d</a:t>
            </a:r>
            <a:r>
              <a:rPr lang="en-US" altLang="zh-CN" i="1" baseline="-25000" dirty="0" smtClean="0"/>
              <a:t>i-1</a:t>
            </a:r>
            <a:r>
              <a:rPr lang="en-US" altLang="zh-CN" dirty="0" smtClean="0"/>
              <a:t>}</a:t>
            </a:r>
            <a:r>
              <a:rPr lang="zh-CN" altLang="en-US" dirty="0" smtClean="0"/>
              <a:t>上的正则表达式</a:t>
            </a:r>
            <a:endParaRPr lang="en-US" altLang="zh-CN" dirty="0" smtClean="0"/>
          </a:p>
          <a:p>
            <a:pPr lvl="2">
              <a:defRPr/>
            </a:pPr>
            <a:r>
              <a:rPr lang="zh-CN" altLang="en-US" dirty="0" smtClean="0"/>
              <a:t>避免递归定义</a:t>
            </a:r>
          </a:p>
        </p:txBody>
      </p:sp>
      <p:sp>
        <p:nvSpPr>
          <p:cNvPr id="4" name="灯片编号占位符 3"/>
          <p:cNvSpPr>
            <a:spLocks noGrp="1"/>
          </p:cNvSpPr>
          <p:nvPr>
            <p:ph type="sldNum" sz="quarter" idx="10"/>
          </p:nvPr>
        </p:nvSpPr>
        <p:spPr/>
        <p:txBody>
          <a:bodyPr/>
          <a:lstStyle/>
          <a:p>
            <a:pPr>
              <a:defRPr/>
            </a:pPr>
            <a:fld id="{C4CC5E54-A562-4A4E-8E9D-4EC61C57D425}" type="slidenum">
              <a:rPr lang="zh-CN" altLang="en-US" smtClean="0"/>
              <a:pPr>
                <a:defRPr/>
              </a:pPr>
              <a:t>29</a:t>
            </a:fld>
            <a:endParaRPr lang="en-US" altLang="zh-CN"/>
          </a:p>
        </p:txBody>
      </p:sp>
      <p:pic>
        <p:nvPicPr>
          <p:cNvPr id="6" name="Picture 2"/>
          <p:cNvPicPr>
            <a:picLocks noChangeAspect="1" noChangeArrowheads="1"/>
          </p:cNvPicPr>
          <p:nvPr/>
        </p:nvPicPr>
        <p:blipFill>
          <a:blip r:embed="rId2"/>
          <a:srcRect/>
          <a:stretch>
            <a:fillRect/>
          </a:stretch>
        </p:blipFill>
        <p:spPr bwMode="auto">
          <a:xfrm>
            <a:off x="3048000" y="2743200"/>
            <a:ext cx="2133600" cy="162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0"/>
          </p:nvPr>
        </p:nvSpPr>
        <p:spPr/>
        <p:txBody>
          <a:bodyPr/>
          <a:lstStyle/>
          <a:p>
            <a:pPr>
              <a:defRPr/>
            </a:pPr>
            <a:fld id="{24DB5D53-B42A-42A1-A3C6-ED6AF9AC3CA1}" type="slidenum">
              <a:rPr lang="zh-CN" altLang="en-US"/>
              <a:pPr>
                <a:defRPr/>
              </a:pPr>
              <a:t>3</a:t>
            </a:fld>
            <a:endParaRPr lang="en-US" altLang="zh-CN"/>
          </a:p>
        </p:txBody>
      </p:sp>
      <p:sp>
        <p:nvSpPr>
          <p:cNvPr id="13316" name="Rectangle 2"/>
          <p:cNvSpPr>
            <a:spLocks noGrp="1" noChangeArrowheads="1"/>
          </p:cNvSpPr>
          <p:nvPr>
            <p:ph type="title"/>
          </p:nvPr>
        </p:nvSpPr>
        <p:spPr/>
        <p:txBody>
          <a:bodyPr/>
          <a:lstStyle/>
          <a:p>
            <a:pPr eaLnBrk="1" hangingPunct="1">
              <a:defRPr/>
            </a:pPr>
            <a:r>
              <a:rPr lang="en-US" altLang="zh-CN" i="1" dirty="0" smtClean="0">
                <a:latin typeface="+mn-lt"/>
                <a:ea typeface="宋体" charset="-122"/>
              </a:rPr>
              <a:t>Contents</a:t>
            </a:r>
            <a:endParaRPr lang="en-US" altLang="zh-CN" i="1" dirty="0" smtClean="0">
              <a:solidFill>
                <a:schemeClr val="accent1"/>
              </a:solidFill>
              <a:latin typeface="+mn-lt"/>
              <a:ea typeface="宋体" charset="-122"/>
            </a:endParaRPr>
          </a:p>
        </p:txBody>
      </p:sp>
      <p:grpSp>
        <p:nvGrpSpPr>
          <p:cNvPr id="19460" name="Group 61"/>
          <p:cNvGrpSpPr>
            <a:grpSpLocks/>
          </p:cNvGrpSpPr>
          <p:nvPr/>
        </p:nvGrpSpPr>
        <p:grpSpPr bwMode="auto">
          <a:xfrm>
            <a:off x="2209800" y="2057400"/>
            <a:ext cx="4724400" cy="685800"/>
            <a:chOff x="1296" y="1824"/>
            <a:chExt cx="2976" cy="432"/>
          </a:xfrm>
        </p:grpSpPr>
        <p:sp>
          <p:nvSpPr>
            <p:cNvPr id="89150" name="AutoShape 62"/>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1" name="AutoShape 6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8" name="Text Box 64"/>
            <p:cNvSpPr txBox="1">
              <a:spLocks noChangeArrowheads="1"/>
            </p:cNvSpPr>
            <p:nvPr/>
          </p:nvSpPr>
          <p:spPr bwMode="gray">
            <a:xfrm>
              <a:off x="1680" y="1934"/>
              <a:ext cx="2496" cy="291"/>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词法分析器的手工实现</a:t>
              </a:r>
            </a:p>
          </p:txBody>
        </p:sp>
        <p:sp>
          <p:nvSpPr>
            <p:cNvPr id="19479" name="Text Box 6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1</a:t>
              </a:r>
            </a:p>
          </p:txBody>
        </p:sp>
      </p:grpSp>
      <p:grpSp>
        <p:nvGrpSpPr>
          <p:cNvPr id="19461" name="Group 66"/>
          <p:cNvGrpSpPr>
            <a:grpSpLocks/>
          </p:cNvGrpSpPr>
          <p:nvPr/>
        </p:nvGrpSpPr>
        <p:grpSpPr bwMode="auto">
          <a:xfrm>
            <a:off x="2209800" y="2895600"/>
            <a:ext cx="4724400" cy="685800"/>
            <a:chOff x="1296" y="1824"/>
            <a:chExt cx="2976" cy="432"/>
          </a:xfrm>
        </p:grpSpPr>
        <p:sp>
          <p:nvSpPr>
            <p:cNvPr id="89155" name="AutoShape 67"/>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6" name="AutoShape 6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4" name="Text Box 69"/>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词法分析器的生成工具</a:t>
              </a:r>
            </a:p>
          </p:txBody>
        </p:sp>
        <p:sp>
          <p:nvSpPr>
            <p:cNvPr id="19475" name="Text Box 7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2</a:t>
              </a:r>
            </a:p>
          </p:txBody>
        </p:sp>
      </p:grpSp>
      <p:grpSp>
        <p:nvGrpSpPr>
          <p:cNvPr id="19462" name="Group 71"/>
          <p:cNvGrpSpPr>
            <a:grpSpLocks/>
          </p:cNvGrpSpPr>
          <p:nvPr/>
        </p:nvGrpSpPr>
        <p:grpSpPr bwMode="auto">
          <a:xfrm>
            <a:off x="2209800" y="3733800"/>
            <a:ext cx="4724400" cy="685800"/>
            <a:chOff x="1296" y="1824"/>
            <a:chExt cx="2976" cy="432"/>
          </a:xfrm>
        </p:grpSpPr>
        <p:sp>
          <p:nvSpPr>
            <p:cNvPr id="89160" name="AutoShape 72"/>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1" name="AutoShape 7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0" name="Text Box 74"/>
            <p:cNvSpPr txBox="1">
              <a:spLocks noChangeArrowheads="1"/>
            </p:cNvSpPr>
            <p:nvPr/>
          </p:nvSpPr>
          <p:spPr bwMode="gray">
            <a:xfrm>
              <a:off x="1680" y="1934"/>
              <a:ext cx="2304"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正则表达式</a:t>
              </a:r>
            </a:p>
          </p:txBody>
        </p:sp>
        <p:sp>
          <p:nvSpPr>
            <p:cNvPr id="19471" name="Text Box 7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3</a:t>
              </a:r>
            </a:p>
          </p:txBody>
        </p:sp>
      </p:grpSp>
      <p:grpSp>
        <p:nvGrpSpPr>
          <p:cNvPr id="19463" name="Group 76"/>
          <p:cNvGrpSpPr>
            <a:grpSpLocks/>
          </p:cNvGrpSpPr>
          <p:nvPr/>
        </p:nvGrpSpPr>
        <p:grpSpPr bwMode="auto">
          <a:xfrm>
            <a:off x="2209800" y="4648200"/>
            <a:ext cx="4724400" cy="685800"/>
            <a:chOff x="1296" y="1824"/>
            <a:chExt cx="2976" cy="432"/>
          </a:xfrm>
        </p:grpSpPr>
        <p:sp>
          <p:nvSpPr>
            <p:cNvPr id="89165" name="AutoShape 7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6" name="AutoShape 7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66" name="Text Box 79"/>
            <p:cNvSpPr txBox="1">
              <a:spLocks noChangeArrowheads="1"/>
            </p:cNvSpPr>
            <p:nvPr/>
          </p:nvSpPr>
          <p:spPr bwMode="gray">
            <a:xfrm>
              <a:off x="1680" y="1934"/>
              <a:ext cx="2352"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有穷自动机</a:t>
              </a:r>
            </a:p>
          </p:txBody>
        </p:sp>
        <p:sp>
          <p:nvSpPr>
            <p:cNvPr id="19467" name="Text Box 8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4</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4"/>
          <p:cNvSpPr>
            <a:spLocks noGrp="1"/>
          </p:cNvSpPr>
          <p:nvPr>
            <p:ph type="title"/>
          </p:nvPr>
        </p:nvSpPr>
        <p:spPr/>
        <p:txBody>
          <a:bodyPr/>
          <a:lstStyle/>
          <a:p>
            <a:r>
              <a:rPr lang="zh-CN" altLang="en-US" smtClean="0"/>
              <a:t>例</a:t>
            </a:r>
            <a:r>
              <a:rPr lang="en-US" altLang="zh-CN" smtClean="0"/>
              <a:t>……</a:t>
            </a:r>
            <a:r>
              <a:rPr lang="zh-CN" altLang="en-US" smtClean="0"/>
              <a:t>正则定义</a:t>
            </a:r>
          </a:p>
        </p:txBody>
      </p:sp>
      <p:pic>
        <p:nvPicPr>
          <p:cNvPr id="39938" name="Picture 2"/>
          <p:cNvPicPr>
            <a:picLocks noChangeAspect="1" noChangeArrowheads="1"/>
          </p:cNvPicPr>
          <p:nvPr/>
        </p:nvPicPr>
        <p:blipFill>
          <a:blip r:embed="rId2"/>
          <a:srcRect/>
          <a:stretch>
            <a:fillRect/>
          </a:stretch>
        </p:blipFill>
        <p:spPr bwMode="auto">
          <a:xfrm>
            <a:off x="76200" y="1447800"/>
            <a:ext cx="8991600" cy="1714500"/>
          </a:xfrm>
          <a:prstGeom prst="rect">
            <a:avLst/>
          </a:prstGeom>
          <a:noFill/>
          <a:ln w="9525">
            <a:noFill/>
            <a:miter lim="800000"/>
            <a:headEnd/>
            <a:tailEnd/>
          </a:ln>
        </p:spPr>
      </p:pic>
      <p:pic>
        <p:nvPicPr>
          <p:cNvPr id="39939" name="Picture 3"/>
          <p:cNvPicPr>
            <a:picLocks noChangeAspect="1" noChangeArrowheads="1"/>
          </p:cNvPicPr>
          <p:nvPr/>
        </p:nvPicPr>
        <p:blipFill>
          <a:blip r:embed="rId3"/>
          <a:srcRect/>
          <a:stretch>
            <a:fillRect/>
          </a:stretch>
        </p:blipFill>
        <p:spPr bwMode="auto">
          <a:xfrm>
            <a:off x="76200" y="3352800"/>
            <a:ext cx="9067800" cy="29448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up)">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up)">
                                      <p:cBhvr>
                                        <p:cTn id="12"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正则表达式的扩展</a:t>
            </a:r>
          </a:p>
        </p:txBody>
      </p:sp>
      <p:sp>
        <p:nvSpPr>
          <p:cNvPr id="43011" name="内容占位符 2"/>
          <p:cNvSpPr>
            <a:spLocks noGrp="1"/>
          </p:cNvSpPr>
          <p:nvPr>
            <p:ph idx="1"/>
          </p:nvPr>
        </p:nvSpPr>
        <p:spPr/>
        <p:txBody>
          <a:bodyPr/>
          <a:lstStyle/>
          <a:p>
            <a:pPr>
              <a:defRPr/>
            </a:pPr>
            <a:r>
              <a:rPr lang="zh-CN" altLang="en-US" smtClean="0"/>
              <a:t>扩展正则表达式是为了增强其描述串模式的能力</a:t>
            </a:r>
            <a:endParaRPr lang="en-US" altLang="zh-CN" smtClean="0"/>
          </a:p>
          <a:p>
            <a:pPr lvl="1">
              <a:defRPr/>
            </a:pPr>
            <a:r>
              <a:rPr lang="zh-CN" altLang="en-US" smtClean="0"/>
              <a:t>一个或多个实例：正闭包，单目后缀运算符</a:t>
            </a:r>
            <a:r>
              <a:rPr lang="en-US" altLang="zh-CN" smtClean="0"/>
              <a:t>"+"</a:t>
            </a:r>
          </a:p>
          <a:p>
            <a:pPr lvl="2">
              <a:defRPr/>
            </a:pPr>
            <a:r>
              <a:rPr lang="zh-CN" altLang="en-US" smtClean="0"/>
              <a:t>如果</a:t>
            </a:r>
            <a:r>
              <a:rPr lang="en-US" altLang="zh-CN" smtClean="0"/>
              <a:t>r</a:t>
            </a:r>
            <a:r>
              <a:rPr lang="zh-CN" altLang="en-US" smtClean="0"/>
              <a:t>是正则表达式，</a:t>
            </a:r>
            <a:r>
              <a:rPr lang="en-US" altLang="zh-CN" smtClean="0"/>
              <a:t>(r)</a:t>
            </a:r>
            <a:r>
              <a:rPr lang="en-US" altLang="zh-CN" baseline="30000" smtClean="0"/>
              <a:t>+</a:t>
            </a:r>
            <a:r>
              <a:rPr lang="zh-CN" altLang="en-US" smtClean="0"/>
              <a:t>表示语言</a:t>
            </a:r>
            <a:r>
              <a:rPr lang="en-US" altLang="zh-CN" smtClean="0"/>
              <a:t>(L(r))</a:t>
            </a:r>
            <a:r>
              <a:rPr lang="en-US" altLang="zh-CN" baseline="30000" smtClean="0"/>
              <a:t>+</a:t>
            </a:r>
          </a:p>
          <a:p>
            <a:pPr lvl="2">
              <a:defRPr/>
            </a:pPr>
            <a:r>
              <a:rPr lang="zh-CN" altLang="en-US" smtClean="0"/>
              <a:t>代数定律：</a:t>
            </a:r>
            <a:r>
              <a:rPr lang="en-US" altLang="zh-CN" smtClean="0"/>
              <a:t> </a:t>
            </a:r>
            <a:r>
              <a:rPr lang="en-US" altLang="zh-CN" i="1" smtClean="0"/>
              <a:t>r</a:t>
            </a:r>
            <a:r>
              <a:rPr lang="en-US" altLang="zh-CN" i="1" baseline="30000" smtClean="0"/>
              <a:t>* </a:t>
            </a:r>
            <a:r>
              <a:rPr lang="en-US" altLang="zh-CN" i="1" smtClean="0"/>
              <a:t>= r</a:t>
            </a:r>
            <a:r>
              <a:rPr lang="en-US" altLang="zh-CN" i="1" baseline="30000" smtClean="0"/>
              <a:t>+ </a:t>
            </a:r>
            <a:r>
              <a:rPr lang="en-US" altLang="zh-CN" i="1" smtClean="0"/>
              <a:t>| </a:t>
            </a:r>
            <a:r>
              <a:rPr lang="el-GR" altLang="zh-CN" i="1" smtClean="0"/>
              <a:t>ε</a:t>
            </a:r>
            <a:r>
              <a:rPr lang="en-US" altLang="zh-CN" i="1" smtClean="0"/>
              <a:t>      r</a:t>
            </a:r>
            <a:r>
              <a:rPr lang="en-US" altLang="zh-CN" i="1" baseline="30000" smtClean="0"/>
              <a:t>+</a:t>
            </a:r>
            <a:r>
              <a:rPr lang="en-US" altLang="zh-CN" i="1" smtClean="0"/>
              <a:t> = rr</a:t>
            </a:r>
            <a:r>
              <a:rPr lang="en-US" altLang="zh-CN" i="1" baseline="30000" smtClean="0"/>
              <a:t>*</a:t>
            </a:r>
            <a:r>
              <a:rPr lang="en-US" altLang="zh-CN" i="1" smtClean="0"/>
              <a:t>= r</a:t>
            </a:r>
            <a:r>
              <a:rPr lang="en-US" altLang="zh-CN" i="1" baseline="30000" smtClean="0"/>
              <a:t>*</a:t>
            </a:r>
            <a:r>
              <a:rPr lang="en-US" altLang="zh-CN" i="1" smtClean="0"/>
              <a:t>r</a:t>
            </a:r>
          </a:p>
          <a:p>
            <a:pPr lvl="1">
              <a:defRPr/>
            </a:pPr>
            <a:r>
              <a:rPr lang="zh-CN" altLang="en-US" smtClean="0"/>
              <a:t>零个或一个实例：单目后缀运算符</a:t>
            </a:r>
            <a:r>
              <a:rPr lang="en-US" altLang="zh-CN" smtClean="0"/>
              <a:t>"?"</a:t>
            </a:r>
            <a:r>
              <a:rPr lang="zh-CN" altLang="en-US" smtClean="0"/>
              <a:t>表示零或一个出现</a:t>
            </a:r>
            <a:endParaRPr lang="en-US" altLang="zh-CN" smtClean="0"/>
          </a:p>
          <a:p>
            <a:pPr lvl="2">
              <a:defRPr/>
            </a:pPr>
            <a:r>
              <a:rPr lang="en-US" altLang="zh-CN" i="1" smtClean="0"/>
              <a:t>r?</a:t>
            </a:r>
            <a:r>
              <a:rPr lang="en-US" altLang="zh-CN" i="1" baseline="30000" smtClean="0"/>
              <a:t> </a:t>
            </a:r>
            <a:r>
              <a:rPr lang="en-US" altLang="zh-CN" i="1" smtClean="0"/>
              <a:t>= r</a:t>
            </a:r>
            <a:r>
              <a:rPr lang="en-US" altLang="zh-CN" i="1" baseline="30000" smtClean="0"/>
              <a:t> </a:t>
            </a:r>
            <a:r>
              <a:rPr lang="en-US" altLang="zh-CN" i="1" smtClean="0"/>
              <a:t>| </a:t>
            </a:r>
            <a:r>
              <a:rPr lang="el-GR" altLang="zh-CN" i="1" smtClean="0"/>
              <a:t>ε</a:t>
            </a:r>
            <a:r>
              <a:rPr lang="en-US" altLang="zh-CN" i="1" smtClean="0"/>
              <a:t>	L( r?)</a:t>
            </a:r>
            <a:r>
              <a:rPr lang="en-US" altLang="zh-CN" i="1" baseline="30000" smtClean="0"/>
              <a:t> </a:t>
            </a:r>
            <a:r>
              <a:rPr lang="en-US" altLang="zh-CN" i="1" smtClean="0"/>
              <a:t>= L(r)</a:t>
            </a:r>
            <a:r>
              <a:rPr lang="en-US" altLang="zh-CN" i="1" baseline="30000" smtClean="0"/>
              <a:t> </a:t>
            </a:r>
            <a:r>
              <a:rPr lang="en-US" altLang="zh-CN" i="1" smtClean="0"/>
              <a:t>∪ {</a:t>
            </a:r>
            <a:r>
              <a:rPr lang="el-GR" altLang="zh-CN" i="1" smtClean="0"/>
              <a:t>ε</a:t>
            </a:r>
            <a:r>
              <a:rPr lang="en-US" altLang="zh-CN" i="1" smtClean="0"/>
              <a:t>}</a:t>
            </a:r>
          </a:p>
          <a:p>
            <a:pPr lvl="2">
              <a:defRPr/>
            </a:pPr>
            <a:r>
              <a:rPr lang="en-US" altLang="zh-CN" smtClean="0"/>
              <a:t>"?"</a:t>
            </a:r>
            <a:r>
              <a:rPr lang="zh-CN" altLang="en-US" smtClean="0"/>
              <a:t>和</a:t>
            </a:r>
            <a:r>
              <a:rPr lang="en-US" altLang="zh-CN" smtClean="0"/>
              <a:t>"</a:t>
            </a:r>
            <a:r>
              <a:rPr lang="zh-CN" altLang="en-US" smtClean="0"/>
              <a:t>*</a:t>
            </a:r>
            <a:r>
              <a:rPr lang="en-US" altLang="zh-CN" smtClean="0"/>
              <a:t>"</a:t>
            </a:r>
            <a:r>
              <a:rPr lang="zh-CN" altLang="en-US" smtClean="0"/>
              <a:t>与</a:t>
            </a:r>
            <a:r>
              <a:rPr lang="en-US" altLang="zh-CN" smtClean="0"/>
              <a:t>"+"</a:t>
            </a:r>
            <a:r>
              <a:rPr lang="zh-CN" altLang="en-US" smtClean="0"/>
              <a:t>的优先级、结合性相同</a:t>
            </a:r>
            <a:endParaRPr lang="en-US" altLang="zh-CN" smtClean="0"/>
          </a:p>
          <a:p>
            <a:pPr lvl="1">
              <a:defRPr/>
            </a:pPr>
            <a:r>
              <a:rPr lang="zh-CN" altLang="en-US" smtClean="0"/>
              <a:t>字符类：</a:t>
            </a:r>
            <a:r>
              <a:rPr lang="en-US" altLang="zh-CN" smtClean="0"/>
              <a:t>[]</a:t>
            </a:r>
          </a:p>
          <a:p>
            <a:pPr lvl="2">
              <a:defRPr/>
            </a:pPr>
            <a:r>
              <a:rPr lang="zh-CN" altLang="en-US" smtClean="0"/>
              <a:t>正则表达式</a:t>
            </a:r>
            <a:r>
              <a:rPr lang="en-US" altLang="zh-CN" i="1" smtClean="0"/>
              <a:t>a</a:t>
            </a:r>
            <a:r>
              <a:rPr lang="en-US" altLang="zh-CN" i="1" baseline="-25000" smtClean="0"/>
              <a:t>1</a:t>
            </a:r>
            <a:r>
              <a:rPr lang="en-US" altLang="zh-CN" i="1" smtClean="0"/>
              <a:t>|a</a:t>
            </a:r>
            <a:r>
              <a:rPr lang="en-US" altLang="zh-CN" i="1" baseline="-25000" smtClean="0"/>
              <a:t>2</a:t>
            </a:r>
            <a:r>
              <a:rPr lang="en-US" altLang="zh-CN" i="1" smtClean="0"/>
              <a:t>|…|a</a:t>
            </a:r>
            <a:r>
              <a:rPr lang="en-US" altLang="zh-CN" i="1" baseline="-25000" smtClean="0"/>
              <a:t>n</a:t>
            </a:r>
            <a:r>
              <a:rPr lang="zh-CN" altLang="en-US" smtClean="0"/>
              <a:t>可以缩写为</a:t>
            </a:r>
            <a:r>
              <a:rPr lang="en-US" altLang="zh-CN" smtClean="0"/>
              <a:t>[</a:t>
            </a:r>
            <a:r>
              <a:rPr lang="en-US" altLang="zh-CN" i="1" smtClean="0"/>
              <a:t>a</a:t>
            </a:r>
            <a:r>
              <a:rPr lang="en-US" altLang="zh-CN" i="1" baseline="-25000" smtClean="0"/>
              <a:t>1</a:t>
            </a:r>
            <a:r>
              <a:rPr lang="en-US" altLang="zh-CN" i="1" smtClean="0"/>
              <a:t>a</a:t>
            </a:r>
            <a:r>
              <a:rPr lang="en-US" altLang="zh-CN" i="1" baseline="-25000" smtClean="0"/>
              <a:t>2</a:t>
            </a:r>
            <a:r>
              <a:rPr lang="en-US" altLang="zh-CN" i="1" smtClean="0"/>
              <a:t>…a</a:t>
            </a:r>
            <a:r>
              <a:rPr lang="en-US" altLang="zh-CN" i="1" baseline="-25000" smtClean="0"/>
              <a:t>n</a:t>
            </a:r>
            <a:r>
              <a:rPr lang="en-US" altLang="zh-CN" smtClean="0"/>
              <a:t>]</a:t>
            </a:r>
            <a:r>
              <a:rPr lang="zh-CN" altLang="en-US" smtClean="0"/>
              <a:t>，其中</a:t>
            </a:r>
            <a:r>
              <a:rPr lang="en-US" altLang="zh-CN" i="1" smtClean="0"/>
              <a:t>a</a:t>
            </a:r>
            <a:r>
              <a:rPr lang="en-US" altLang="zh-CN" i="1" baseline="-25000" smtClean="0"/>
              <a:t>i</a:t>
            </a:r>
            <a:r>
              <a:rPr lang="en-US" altLang="zh-CN" smtClean="0"/>
              <a:t>∈</a:t>
            </a:r>
            <a:r>
              <a:rPr lang="el-GR" altLang="zh-CN" smtClean="0"/>
              <a:t>Σ</a:t>
            </a:r>
            <a:endParaRPr lang="en-US" altLang="zh-CN" smtClean="0"/>
          </a:p>
          <a:p>
            <a:pPr lvl="2">
              <a:defRPr/>
            </a:pPr>
            <a:r>
              <a:rPr lang="zh-CN" altLang="en-US" smtClean="0"/>
              <a:t>当</a:t>
            </a:r>
            <a:r>
              <a:rPr lang="en-US" altLang="zh-CN" i="1" smtClean="0"/>
              <a:t>a</a:t>
            </a:r>
            <a:r>
              <a:rPr lang="en-US" altLang="zh-CN" i="1" baseline="-25000" smtClean="0"/>
              <a:t>1</a:t>
            </a:r>
            <a:r>
              <a:rPr lang="en-US" altLang="zh-CN" i="1" smtClean="0"/>
              <a:t>, a</a:t>
            </a:r>
            <a:r>
              <a:rPr lang="en-US" altLang="zh-CN" i="1" baseline="-25000" smtClean="0"/>
              <a:t>2</a:t>
            </a:r>
            <a:r>
              <a:rPr lang="en-US" altLang="zh-CN" i="1" smtClean="0"/>
              <a:t>, …, a</a:t>
            </a:r>
            <a:r>
              <a:rPr lang="en-US" altLang="zh-CN" i="1" baseline="-25000" smtClean="0"/>
              <a:t>n</a:t>
            </a:r>
            <a:r>
              <a:rPr lang="zh-CN" altLang="en-US" smtClean="0"/>
              <a:t>形成逻辑上连续的序列时，可以表示成</a:t>
            </a:r>
            <a:r>
              <a:rPr lang="en-US" altLang="zh-CN" i="1" smtClean="0"/>
              <a:t>a</a:t>
            </a:r>
            <a:r>
              <a:rPr lang="en-US" altLang="zh-CN" i="1" baseline="-25000" smtClean="0"/>
              <a:t>1 </a:t>
            </a:r>
            <a:r>
              <a:rPr lang="en-US" altLang="zh-CN" i="1" smtClean="0"/>
              <a:t>- a</a:t>
            </a:r>
            <a:r>
              <a:rPr lang="en-US" altLang="zh-CN" i="1" baseline="-25000" smtClean="0"/>
              <a:t>n</a:t>
            </a:r>
            <a:endParaRPr lang="zh-CN" altLang="en-US" i="1" baseline="-25000" smtClean="0"/>
          </a:p>
        </p:txBody>
      </p:sp>
      <p:sp>
        <p:nvSpPr>
          <p:cNvPr id="4" name="灯片编号占位符 3"/>
          <p:cNvSpPr>
            <a:spLocks noGrp="1"/>
          </p:cNvSpPr>
          <p:nvPr>
            <p:ph type="sldNum" sz="quarter" idx="10"/>
          </p:nvPr>
        </p:nvSpPr>
        <p:spPr/>
        <p:txBody>
          <a:bodyPr/>
          <a:lstStyle/>
          <a:p>
            <a:pPr>
              <a:defRPr/>
            </a:pPr>
            <a:fld id="{412DB87D-4B82-4024-B78D-6E4B03519785}" type="slidenum">
              <a:rPr lang="zh-CN" altLang="en-US"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
          <p:cNvSpPr>
            <a:spLocks noGrp="1"/>
          </p:cNvSpPr>
          <p:nvPr>
            <p:ph type="title"/>
          </p:nvPr>
        </p:nvSpPr>
        <p:spPr/>
        <p:txBody>
          <a:bodyPr/>
          <a:lstStyle/>
          <a:p>
            <a:r>
              <a:rPr lang="zh-CN" altLang="en-US" smtClean="0"/>
              <a:t>例</a:t>
            </a:r>
            <a:r>
              <a:rPr lang="en-US" altLang="zh-CN" smtClean="0"/>
              <a:t>……</a:t>
            </a:r>
            <a:r>
              <a:rPr lang="zh-CN" altLang="en-US" smtClean="0"/>
              <a:t>正则表达式的扩展</a:t>
            </a:r>
          </a:p>
        </p:txBody>
      </p:sp>
      <p:pic>
        <p:nvPicPr>
          <p:cNvPr id="40962" name="Picture 2"/>
          <p:cNvPicPr>
            <a:picLocks noChangeAspect="1" noChangeArrowheads="1"/>
          </p:cNvPicPr>
          <p:nvPr/>
        </p:nvPicPr>
        <p:blipFill>
          <a:blip r:embed="rId2"/>
          <a:srcRect/>
          <a:stretch>
            <a:fillRect/>
          </a:stretch>
        </p:blipFill>
        <p:spPr bwMode="auto">
          <a:xfrm>
            <a:off x="838200" y="1676400"/>
            <a:ext cx="6629400" cy="1420813"/>
          </a:xfrm>
          <a:prstGeom prst="rect">
            <a:avLst/>
          </a:prstGeom>
          <a:noFill/>
          <a:ln w="9525">
            <a:noFill/>
            <a:miter lim="800000"/>
            <a:headEnd/>
            <a:tailEnd/>
          </a:ln>
        </p:spPr>
      </p:pic>
      <p:pic>
        <p:nvPicPr>
          <p:cNvPr id="40964" name="Picture 4"/>
          <p:cNvPicPr>
            <a:picLocks noChangeAspect="1" noChangeArrowheads="1"/>
          </p:cNvPicPr>
          <p:nvPr/>
        </p:nvPicPr>
        <p:blipFill>
          <a:blip r:embed="rId3"/>
          <a:srcRect/>
          <a:stretch>
            <a:fillRect/>
          </a:stretch>
        </p:blipFill>
        <p:spPr bwMode="auto">
          <a:xfrm>
            <a:off x="1143000" y="3962400"/>
            <a:ext cx="5878513" cy="144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up)">
                                      <p:cBhvr>
                                        <p:cTn id="7" dur="500"/>
                                        <p:tgtEl>
                                          <p:spTgt spid="409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64"/>
                                        </p:tgtEl>
                                        <p:attrNameLst>
                                          <p:attrName>style.visibility</p:attrName>
                                        </p:attrNameLst>
                                      </p:cBhvr>
                                      <p:to>
                                        <p:strVal val="visible"/>
                                      </p:to>
                                    </p:set>
                                    <p:animEffect transition="in" filter="wipe(up)">
                                      <p:cBhvr>
                                        <p:cTn id="11"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
          <p:cNvSpPr>
            <a:spLocks noGrp="1"/>
          </p:cNvSpPr>
          <p:nvPr>
            <p:ph type="title"/>
          </p:nvPr>
        </p:nvSpPr>
        <p:spPr/>
        <p:txBody>
          <a:bodyPr/>
          <a:lstStyle/>
          <a:p>
            <a:r>
              <a:rPr lang="zh-CN" altLang="en-US" smtClean="0"/>
              <a:t>例</a:t>
            </a:r>
            <a:r>
              <a:rPr lang="en-US" altLang="zh-CN" smtClean="0"/>
              <a:t>……</a:t>
            </a:r>
            <a:r>
              <a:rPr lang="zh-CN" altLang="en-US" smtClean="0"/>
              <a:t>正则表达式的扩展</a:t>
            </a:r>
          </a:p>
        </p:txBody>
      </p:sp>
      <p:pic>
        <p:nvPicPr>
          <p:cNvPr id="40963" name="Picture 3"/>
          <p:cNvPicPr>
            <a:picLocks noChangeAspect="1" noChangeArrowheads="1"/>
          </p:cNvPicPr>
          <p:nvPr/>
        </p:nvPicPr>
        <p:blipFill>
          <a:blip r:embed="rId2"/>
          <a:srcRect/>
          <a:stretch>
            <a:fillRect/>
          </a:stretch>
        </p:blipFill>
        <p:spPr bwMode="auto">
          <a:xfrm>
            <a:off x="685800" y="1600200"/>
            <a:ext cx="8123238" cy="1752600"/>
          </a:xfrm>
          <a:prstGeom prst="rect">
            <a:avLst/>
          </a:prstGeom>
          <a:noFill/>
          <a:ln w="9525">
            <a:noFill/>
            <a:miter lim="800000"/>
            <a:headEnd/>
            <a:tailEnd/>
          </a:ln>
        </p:spPr>
      </p:pic>
      <p:pic>
        <p:nvPicPr>
          <p:cNvPr id="40965" name="Picture 5"/>
          <p:cNvPicPr>
            <a:picLocks noChangeAspect="1" noChangeArrowheads="1"/>
          </p:cNvPicPr>
          <p:nvPr/>
        </p:nvPicPr>
        <p:blipFill>
          <a:blip r:embed="rId3"/>
          <a:srcRect/>
          <a:stretch>
            <a:fillRect/>
          </a:stretch>
        </p:blipFill>
        <p:spPr bwMode="auto">
          <a:xfrm>
            <a:off x="914400" y="4114800"/>
            <a:ext cx="7148513" cy="129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up)">
                                      <p:cBhvr>
                                        <p:cTn id="7" dur="500"/>
                                        <p:tgtEl>
                                          <p:spTgt spid="409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wipe(up)">
                                      <p:cBhvr>
                                        <p:cTn id="11"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练习</a:t>
            </a:r>
            <a:r>
              <a:rPr lang="en-US" altLang="zh-CN" smtClean="0"/>
              <a:t>3.2</a:t>
            </a:r>
            <a:endParaRPr lang="zh-CN" altLang="en-US" smtClean="0"/>
          </a:p>
        </p:txBody>
      </p:sp>
      <p:sp>
        <p:nvSpPr>
          <p:cNvPr id="50179" name="内容占位符 2"/>
          <p:cNvSpPr>
            <a:spLocks noGrp="1"/>
          </p:cNvSpPr>
          <p:nvPr>
            <p:ph idx="1"/>
          </p:nvPr>
        </p:nvSpPr>
        <p:spPr/>
        <p:txBody>
          <a:bodyPr/>
          <a:lstStyle/>
          <a:p>
            <a:endParaRPr lang="zh-CN" altLang="en-US" sz="2000" smtClean="0">
              <a:cs typeface="Times New Roman" pitchFamily="18" charset="0"/>
            </a:endParaRPr>
          </a:p>
        </p:txBody>
      </p:sp>
      <p:pic>
        <p:nvPicPr>
          <p:cNvPr id="50180" name="Picture 6"/>
          <p:cNvPicPr>
            <a:picLocks noChangeAspect="1" noChangeArrowheads="1"/>
          </p:cNvPicPr>
          <p:nvPr/>
        </p:nvPicPr>
        <p:blipFill>
          <a:blip r:embed="rId2"/>
          <a:srcRect/>
          <a:stretch>
            <a:fillRect/>
          </a:stretch>
        </p:blipFill>
        <p:spPr bwMode="auto">
          <a:xfrm>
            <a:off x="381000" y="1390650"/>
            <a:ext cx="8335963" cy="5010150"/>
          </a:xfrm>
          <a:prstGeom prst="rect">
            <a:avLst/>
          </a:prstGeom>
          <a:noFill/>
          <a:ln w="9525">
            <a:noFill/>
            <a:miter lim="800000"/>
            <a:headEnd/>
            <a:tailEnd/>
          </a:ln>
        </p:spPr>
      </p:pic>
      <p:sp>
        <p:nvSpPr>
          <p:cNvPr id="2" name="矩形 1"/>
          <p:cNvSpPr/>
          <p:nvPr/>
        </p:nvSpPr>
        <p:spPr>
          <a:xfrm>
            <a:off x="533400" y="3505200"/>
            <a:ext cx="838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47800" y="3505200"/>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181600" y="3507105"/>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513003" y="3507105"/>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2920" y="4419600"/>
            <a:ext cx="284988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练习</a:t>
            </a:r>
            <a:r>
              <a:rPr lang="en-US" altLang="zh-CN" smtClean="0"/>
              <a:t>3.2</a:t>
            </a:r>
            <a:endParaRPr lang="zh-CN" altLang="en-US" smtClean="0"/>
          </a:p>
        </p:txBody>
      </p:sp>
      <p:pic>
        <p:nvPicPr>
          <p:cNvPr id="51203" name="Picture 5"/>
          <p:cNvPicPr>
            <a:picLocks noChangeAspect="1" noChangeArrowheads="1"/>
          </p:cNvPicPr>
          <p:nvPr/>
        </p:nvPicPr>
        <p:blipFill>
          <a:blip r:embed="rId2"/>
          <a:srcRect/>
          <a:stretch>
            <a:fillRect/>
          </a:stretch>
        </p:blipFill>
        <p:spPr bwMode="auto">
          <a:xfrm>
            <a:off x="609600" y="1524000"/>
            <a:ext cx="8153400" cy="4294188"/>
          </a:xfrm>
          <a:prstGeom prst="rect">
            <a:avLst/>
          </a:prstGeom>
          <a:noFill/>
          <a:ln w="9525">
            <a:noFill/>
            <a:miter lim="800000"/>
            <a:headEnd/>
            <a:tailEnd/>
          </a:ln>
        </p:spPr>
      </p:pic>
      <p:sp>
        <p:nvSpPr>
          <p:cNvPr id="10" name="矩形 9"/>
          <p:cNvSpPr/>
          <p:nvPr/>
        </p:nvSpPr>
        <p:spPr>
          <a:xfrm>
            <a:off x="632460" y="5029200"/>
            <a:ext cx="7749540" cy="788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副标题 5"/>
          <p:cNvSpPr>
            <a:spLocks noGrp="1"/>
          </p:cNvSpPr>
          <p:nvPr>
            <p:ph type="subTitle" idx="1"/>
          </p:nvPr>
        </p:nvSpPr>
        <p:spPr/>
        <p:txBody>
          <a:bodyPr/>
          <a:lstStyle/>
          <a:p>
            <a:r>
              <a:rPr lang="zh-CN" altLang="en-US" smtClean="0"/>
              <a:t>手工构造词法分析器</a:t>
            </a:r>
          </a:p>
        </p:txBody>
      </p:sp>
      <p:sp>
        <p:nvSpPr>
          <p:cNvPr id="52227" name="标题 4"/>
          <p:cNvSpPr>
            <a:spLocks noGrp="1"/>
          </p:cNvSpPr>
          <p:nvPr>
            <p:ph type="ctrTitle"/>
          </p:nvPr>
        </p:nvSpPr>
        <p:spPr/>
        <p:txBody>
          <a:bodyPr/>
          <a:lstStyle/>
          <a:p>
            <a:r>
              <a:rPr lang="zh-CN" altLang="en-US" smtClean="0"/>
              <a:t>词法单元的识别</a:t>
            </a:r>
          </a:p>
        </p:txBody>
      </p:sp>
      <p:sp>
        <p:nvSpPr>
          <p:cNvPr id="52228" name="灯片编号占位符 3"/>
          <p:cNvSpPr>
            <a:spLocks noGrp="1"/>
          </p:cNvSpPr>
          <p:nvPr>
            <p:ph type="sldNum" sz="quarter" idx="12"/>
          </p:nvPr>
        </p:nvSpPr>
        <p:spPr>
          <a:noFill/>
        </p:spPr>
        <p:txBody>
          <a:bodyPr/>
          <a:lstStyle/>
          <a:p>
            <a:fld id="{99E3A157-2895-4EAA-B215-47CA69524710}" type="slidenum">
              <a:rPr lang="zh-CN" altLang="en-US" smtClean="0">
                <a:ea typeface="宋体" charset="-122"/>
              </a:rPr>
              <a:pPr/>
              <a:t>36</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分支语句</a:t>
            </a:r>
          </a:p>
        </p:txBody>
      </p:sp>
      <p:sp>
        <p:nvSpPr>
          <p:cNvPr id="4" name="灯片编号占位符 3"/>
          <p:cNvSpPr>
            <a:spLocks noGrp="1"/>
          </p:cNvSpPr>
          <p:nvPr>
            <p:ph type="sldNum" sz="quarter" idx="10"/>
          </p:nvPr>
        </p:nvSpPr>
        <p:spPr/>
        <p:txBody>
          <a:bodyPr/>
          <a:lstStyle/>
          <a:p>
            <a:pPr>
              <a:defRPr/>
            </a:pPr>
            <a:fld id="{B03FB248-7820-41E1-9E77-B1D12F41256C}" type="slidenum">
              <a:rPr lang="zh-CN" altLang="en-US" smtClean="0"/>
              <a:pPr>
                <a:defRPr/>
              </a:pPr>
              <a:t>37</a:t>
            </a:fld>
            <a:endParaRPr lang="en-US" altLang="zh-CN"/>
          </a:p>
        </p:txBody>
      </p:sp>
      <p:pic>
        <p:nvPicPr>
          <p:cNvPr id="30723" name="Picture 3"/>
          <p:cNvPicPr>
            <a:picLocks noChangeAspect="1" noChangeArrowheads="1"/>
          </p:cNvPicPr>
          <p:nvPr/>
        </p:nvPicPr>
        <p:blipFill>
          <a:blip r:embed="rId2"/>
          <a:srcRect/>
          <a:stretch>
            <a:fillRect/>
          </a:stretch>
        </p:blipFill>
        <p:spPr bwMode="auto">
          <a:xfrm>
            <a:off x="685800" y="3505200"/>
            <a:ext cx="6018213" cy="3124200"/>
          </a:xfrm>
          <a:prstGeom prst="rect">
            <a:avLst/>
          </a:prstGeom>
          <a:noFill/>
          <a:ln w="9525">
            <a:noFill/>
            <a:miter lim="800000"/>
            <a:headEnd/>
            <a:tailEnd/>
          </a:ln>
        </p:spPr>
      </p:pic>
      <p:pic>
        <p:nvPicPr>
          <p:cNvPr id="53253" name="Picture 2"/>
          <p:cNvPicPr>
            <a:picLocks noChangeAspect="1" noChangeArrowheads="1"/>
          </p:cNvPicPr>
          <p:nvPr/>
        </p:nvPicPr>
        <p:blipFill>
          <a:blip r:embed="rId3"/>
          <a:srcRect/>
          <a:stretch>
            <a:fillRect/>
          </a:stretch>
        </p:blipFill>
        <p:spPr bwMode="auto">
          <a:xfrm>
            <a:off x="3810000" y="1447800"/>
            <a:ext cx="4876800" cy="2282825"/>
          </a:xfrm>
          <a:prstGeom prst="rect">
            <a:avLst/>
          </a:prstGeom>
          <a:noFill/>
          <a:ln w="9525">
            <a:noFill/>
            <a:miter lim="800000"/>
            <a:headEnd/>
            <a:tailEnd/>
          </a:ln>
        </p:spPr>
      </p:pic>
      <p:pic>
        <p:nvPicPr>
          <p:cNvPr id="53254" name="Picture 5"/>
          <p:cNvPicPr>
            <a:picLocks noChangeAspect="1" noChangeArrowheads="1"/>
          </p:cNvPicPr>
          <p:nvPr/>
        </p:nvPicPr>
        <p:blipFill>
          <a:blip r:embed="rId4"/>
          <a:srcRect/>
          <a:stretch>
            <a:fillRect/>
          </a:stretch>
        </p:blipFill>
        <p:spPr bwMode="auto">
          <a:xfrm>
            <a:off x="1592263" y="1828800"/>
            <a:ext cx="1981200" cy="552450"/>
          </a:xfrm>
          <a:prstGeom prst="rect">
            <a:avLst/>
          </a:prstGeom>
          <a:noFill/>
          <a:ln w="9525">
            <a:noFill/>
            <a:miter lim="800000"/>
            <a:headEnd/>
            <a:tailEnd/>
          </a:ln>
        </p:spPr>
      </p:pic>
      <p:pic>
        <p:nvPicPr>
          <p:cNvPr id="30726" name="Picture 6"/>
          <p:cNvPicPr>
            <a:picLocks noChangeAspect="1" noChangeArrowheads="1"/>
          </p:cNvPicPr>
          <p:nvPr/>
        </p:nvPicPr>
        <p:blipFill>
          <a:blip r:embed="rId5"/>
          <a:srcRect/>
          <a:stretch>
            <a:fillRect/>
          </a:stretch>
        </p:blipFill>
        <p:spPr bwMode="auto">
          <a:xfrm>
            <a:off x="609600" y="2895600"/>
            <a:ext cx="2963863" cy="45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wipe(left)">
                                      <p:cBhvr>
                                        <p:cTn id="7" dur="500"/>
                                        <p:tgtEl>
                                          <p:spTgt spid="307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723"/>
                                        </p:tgtEl>
                                        <p:attrNameLst>
                                          <p:attrName>style.visibility</p:attrName>
                                        </p:attrNameLst>
                                      </p:cBhvr>
                                      <p:to>
                                        <p:strVal val="visible"/>
                                      </p:to>
                                    </p:set>
                                    <p:animEffect transition="in" filter="wipe(up)">
                                      <p:cBhvr>
                                        <p:cTn id="11"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分支语句</a:t>
            </a:r>
          </a:p>
        </p:txBody>
      </p:sp>
      <p:sp>
        <p:nvSpPr>
          <p:cNvPr id="4" name="灯片编号占位符 3"/>
          <p:cNvSpPr>
            <a:spLocks noGrp="1"/>
          </p:cNvSpPr>
          <p:nvPr>
            <p:ph type="sldNum" sz="quarter" idx="10"/>
          </p:nvPr>
        </p:nvSpPr>
        <p:spPr/>
        <p:txBody>
          <a:bodyPr/>
          <a:lstStyle/>
          <a:p>
            <a:pPr>
              <a:defRPr/>
            </a:pPr>
            <a:fld id="{87609F54-A488-43B7-B121-5B365FDA4D41}" type="slidenum">
              <a:rPr lang="zh-CN" altLang="en-US" smtClean="0"/>
              <a:pPr>
                <a:defRPr/>
              </a:pPr>
              <a:t>38</a:t>
            </a:fld>
            <a:endParaRPr lang="en-US" altLang="zh-CN"/>
          </a:p>
        </p:txBody>
      </p:sp>
      <p:pic>
        <p:nvPicPr>
          <p:cNvPr id="54276" name="Picture 2"/>
          <p:cNvPicPr>
            <a:picLocks noGrp="1" noChangeAspect="1" noChangeArrowheads="1"/>
          </p:cNvPicPr>
          <p:nvPr>
            <p:ph idx="1"/>
          </p:nvPr>
        </p:nvPicPr>
        <p:blipFill>
          <a:blip r:embed="rId2"/>
          <a:srcRect/>
          <a:stretch>
            <a:fillRect/>
          </a:stretch>
        </p:blipFill>
        <p:spPr>
          <a:xfrm>
            <a:off x="1524000" y="1524000"/>
            <a:ext cx="6248400" cy="4100513"/>
          </a:xfrm>
        </p:spPr>
      </p:pic>
      <p:pic>
        <p:nvPicPr>
          <p:cNvPr id="54277" name="Picture 3"/>
          <p:cNvPicPr>
            <a:picLocks noChangeAspect="1" noChangeArrowheads="1"/>
          </p:cNvPicPr>
          <p:nvPr/>
        </p:nvPicPr>
        <p:blipFill>
          <a:blip r:embed="rId3"/>
          <a:srcRect/>
          <a:stretch>
            <a:fillRect/>
          </a:stretch>
        </p:blipFill>
        <p:spPr bwMode="auto">
          <a:xfrm>
            <a:off x="2743200" y="5715000"/>
            <a:ext cx="3779838"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t>状态转换图</a:t>
            </a:r>
          </a:p>
        </p:txBody>
      </p:sp>
      <p:sp>
        <p:nvSpPr>
          <p:cNvPr id="51203" name="内容占位符 2"/>
          <p:cNvSpPr>
            <a:spLocks noGrp="1"/>
          </p:cNvSpPr>
          <p:nvPr>
            <p:ph idx="1"/>
          </p:nvPr>
        </p:nvSpPr>
        <p:spPr>
          <a:xfrm>
            <a:off x="457200" y="1371600"/>
            <a:ext cx="8229600" cy="4038600"/>
          </a:xfrm>
        </p:spPr>
        <p:txBody>
          <a:bodyPr/>
          <a:lstStyle/>
          <a:p>
            <a:pPr>
              <a:lnSpc>
                <a:spcPct val="110000"/>
              </a:lnSpc>
              <a:defRPr/>
            </a:pPr>
            <a:r>
              <a:rPr lang="zh-CN" altLang="en-US" smtClean="0"/>
              <a:t>状态转换图</a:t>
            </a:r>
            <a:endParaRPr lang="en-US" altLang="zh-CN" smtClean="0"/>
          </a:p>
          <a:p>
            <a:pPr lvl="1">
              <a:lnSpc>
                <a:spcPct val="110000"/>
              </a:lnSpc>
              <a:defRPr/>
            </a:pPr>
            <a:r>
              <a:rPr lang="zh-CN" altLang="en-US" smtClean="0"/>
              <a:t>状态：状态图中的结点，每个状态代表一个可能在词法分析器扫描输入串的过程中出现的情况</a:t>
            </a:r>
            <a:endParaRPr lang="en-US" altLang="zh-CN" smtClean="0"/>
          </a:p>
          <a:p>
            <a:pPr lvl="2">
              <a:lnSpc>
                <a:spcPct val="110000"/>
              </a:lnSpc>
              <a:defRPr/>
            </a:pPr>
            <a:r>
              <a:rPr lang="zh-CN" altLang="en-US" smtClean="0"/>
              <a:t>可以将状态看作是对我们已经看到的位于</a:t>
            </a:r>
            <a:r>
              <a:rPr lang="en-US" altLang="zh-CN" i="1" smtClean="0"/>
              <a:t>lexemeBegin</a:t>
            </a:r>
            <a:r>
              <a:rPr lang="zh-CN" altLang="en-US" smtClean="0"/>
              <a:t>指针和</a:t>
            </a:r>
            <a:r>
              <a:rPr lang="en-US" altLang="zh-CN" i="1" smtClean="0"/>
              <a:t>forward</a:t>
            </a:r>
            <a:r>
              <a:rPr lang="zh-CN" altLang="en-US" smtClean="0"/>
              <a:t>指针之间的字符的总结</a:t>
            </a:r>
            <a:endParaRPr lang="en-US" altLang="zh-CN" smtClean="0"/>
          </a:p>
          <a:p>
            <a:pPr lvl="1">
              <a:lnSpc>
                <a:spcPct val="110000"/>
              </a:lnSpc>
              <a:defRPr/>
            </a:pPr>
            <a:r>
              <a:rPr lang="zh-CN" altLang="en-US" smtClean="0"/>
              <a:t>转移：状态图中的有向边，从一个状态指向另一个状态</a:t>
            </a:r>
            <a:endParaRPr lang="en-US" altLang="zh-CN" smtClean="0"/>
          </a:p>
          <a:p>
            <a:pPr lvl="1">
              <a:lnSpc>
                <a:spcPct val="110000"/>
              </a:lnSpc>
              <a:defRPr/>
            </a:pPr>
            <a:r>
              <a:rPr lang="zh-CN" altLang="en-US" smtClean="0"/>
              <a:t>标号：每条边上有一个标号，包含一个或多个字符</a:t>
            </a:r>
            <a:endParaRPr lang="en-US" altLang="zh-CN" smtClean="0"/>
          </a:p>
          <a:p>
            <a:pPr lvl="2">
              <a:lnSpc>
                <a:spcPct val="110000"/>
              </a:lnSpc>
              <a:defRPr/>
            </a:pPr>
            <a:r>
              <a:rPr lang="zh-CN" altLang="en-US" smtClean="0"/>
              <a:t>如果处于某个状态</a:t>
            </a:r>
            <a:r>
              <a:rPr lang="en-US" altLang="zh-CN" i="1" smtClean="0"/>
              <a:t>s</a:t>
            </a:r>
            <a:r>
              <a:rPr lang="zh-CN" altLang="en-US" smtClean="0"/>
              <a:t>，下一个输入符号是</a:t>
            </a:r>
            <a:r>
              <a:rPr lang="en-US" altLang="zh-CN" i="1" smtClean="0"/>
              <a:t>a</a:t>
            </a:r>
            <a:r>
              <a:rPr lang="zh-CN" altLang="en-US" smtClean="0"/>
              <a:t>，我们就会寻找一条从</a:t>
            </a:r>
            <a:r>
              <a:rPr lang="en-US" altLang="zh-CN" i="1" smtClean="0"/>
              <a:t>s</a:t>
            </a:r>
            <a:r>
              <a:rPr lang="zh-CN" altLang="en-US" smtClean="0"/>
              <a:t>出发且标号为</a:t>
            </a:r>
            <a:r>
              <a:rPr lang="en-US" altLang="zh-CN" i="1" smtClean="0"/>
              <a:t>a</a:t>
            </a:r>
            <a:r>
              <a:rPr lang="zh-CN" altLang="en-US" smtClean="0"/>
              <a:t>的边；如果找到了这样的一条边，就将</a:t>
            </a:r>
            <a:r>
              <a:rPr lang="en-US" altLang="zh-CN" i="1" smtClean="0"/>
              <a:t>forward</a:t>
            </a:r>
            <a:r>
              <a:rPr lang="zh-CN" altLang="en-US" smtClean="0"/>
              <a:t>指针前移，并进入状态转换图中该边指向的状态</a:t>
            </a:r>
            <a:endParaRPr lang="en-US" altLang="zh-CN" smtClean="0"/>
          </a:p>
        </p:txBody>
      </p:sp>
      <p:sp>
        <p:nvSpPr>
          <p:cNvPr id="4" name="灯片编号占位符 3"/>
          <p:cNvSpPr>
            <a:spLocks noGrp="1"/>
          </p:cNvSpPr>
          <p:nvPr>
            <p:ph type="sldNum" sz="quarter" idx="10"/>
          </p:nvPr>
        </p:nvSpPr>
        <p:spPr/>
        <p:txBody>
          <a:bodyPr/>
          <a:lstStyle/>
          <a:p>
            <a:pPr>
              <a:defRPr/>
            </a:pPr>
            <a:fld id="{03E35F01-6DF4-40C9-AFA9-E7411EAD92C4}" type="slidenum">
              <a:rPr lang="zh-CN" altLang="en-US" smtClean="0"/>
              <a:pPr>
                <a:defRPr/>
              </a:pPr>
              <a:t>39</a:t>
            </a:fld>
            <a:endParaRPr lang="en-US" altLang="zh-CN"/>
          </a:p>
        </p:txBody>
      </p:sp>
      <p:grpSp>
        <p:nvGrpSpPr>
          <p:cNvPr id="55301" name="组合 9"/>
          <p:cNvGrpSpPr>
            <a:grpSpLocks/>
          </p:cNvGrpSpPr>
          <p:nvPr/>
        </p:nvGrpSpPr>
        <p:grpSpPr bwMode="auto">
          <a:xfrm>
            <a:off x="1600200" y="5638800"/>
            <a:ext cx="2590800" cy="685800"/>
            <a:chOff x="2286000" y="5562600"/>
            <a:chExt cx="2590800" cy="685800"/>
          </a:xfrm>
        </p:grpSpPr>
        <p:sp>
          <p:nvSpPr>
            <p:cNvPr id="5" name="椭圆 4"/>
            <p:cNvSpPr/>
            <p:nvPr/>
          </p:nvSpPr>
          <p:spPr>
            <a:xfrm>
              <a:off x="2286000" y="55626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i="1">
                  <a:solidFill>
                    <a:srgbClr val="000000"/>
                  </a:solidFill>
                  <a:latin typeface="Times New Roman" pitchFamily="18" charset="0"/>
                </a:rPr>
                <a:t>S</a:t>
              </a:r>
              <a:endParaRPr lang="zh-CN" altLang="en-US" i="1">
                <a:solidFill>
                  <a:srgbClr val="000000"/>
                </a:solidFill>
                <a:latin typeface="Times New Roman" pitchFamily="18" charset="0"/>
              </a:endParaRPr>
            </a:p>
          </p:txBody>
        </p:sp>
        <p:sp>
          <p:nvSpPr>
            <p:cNvPr id="6" name="椭圆 5"/>
            <p:cNvSpPr/>
            <p:nvPr/>
          </p:nvSpPr>
          <p:spPr>
            <a:xfrm>
              <a:off x="4191000" y="55626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i="1">
                  <a:solidFill>
                    <a:srgbClr val="000000"/>
                  </a:solidFill>
                  <a:latin typeface="Times New Roman" pitchFamily="18" charset="0"/>
                </a:rPr>
                <a:t>S'</a:t>
              </a:r>
              <a:endParaRPr lang="zh-CN" altLang="en-US" i="1">
                <a:solidFill>
                  <a:srgbClr val="000000"/>
                </a:solidFill>
                <a:latin typeface="Times New Roman" pitchFamily="18" charset="0"/>
              </a:endParaRPr>
            </a:p>
          </p:txBody>
        </p:sp>
        <p:cxnSp>
          <p:nvCxnSpPr>
            <p:cNvPr id="8" name="直接箭头连接符 7"/>
            <p:cNvCxnSpPr>
              <a:stCxn id="5" idx="6"/>
              <a:endCxn id="6" idx="2"/>
            </p:cNvCxnSpPr>
            <p:nvPr/>
          </p:nvCxnSpPr>
          <p:spPr>
            <a:xfrm>
              <a:off x="2971800" y="5905500"/>
              <a:ext cx="1219200" cy="1588"/>
            </a:xfrm>
            <a:prstGeom prst="straightConnector1">
              <a:avLst/>
            </a:prstGeom>
            <a:ln w="127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5305" name="TextBox 8"/>
            <p:cNvSpPr txBox="1">
              <a:spLocks noChangeArrowheads="1"/>
            </p:cNvSpPr>
            <p:nvPr/>
          </p:nvSpPr>
          <p:spPr bwMode="auto">
            <a:xfrm>
              <a:off x="3352800" y="5562600"/>
              <a:ext cx="381000" cy="369332"/>
            </a:xfrm>
            <a:prstGeom prst="rect">
              <a:avLst/>
            </a:prstGeom>
            <a:noFill/>
            <a:ln w="9525">
              <a:noFill/>
              <a:miter lim="800000"/>
              <a:headEnd/>
              <a:tailEnd/>
            </a:ln>
          </p:spPr>
          <p:txBody>
            <a:bodyPr>
              <a:spAutoFit/>
            </a:bodyPr>
            <a:lstStyle/>
            <a:p>
              <a:r>
                <a:rPr lang="en-US" altLang="zh-CN" i="1">
                  <a:latin typeface="Times New Roman" pitchFamily="18" charset="0"/>
                  <a:cs typeface="Times New Roman" pitchFamily="18" charset="0"/>
                </a:rPr>
                <a:t>a</a:t>
              </a:r>
              <a:endParaRPr lang="zh-CN" altLang="en-US" i="1">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4"/>
          <p:cNvSpPr>
            <a:spLocks noGrp="1"/>
          </p:cNvSpPr>
          <p:nvPr>
            <p:ph type="ctrTitle"/>
          </p:nvPr>
        </p:nvSpPr>
        <p:spPr/>
        <p:txBody>
          <a:bodyPr/>
          <a:lstStyle/>
          <a:p>
            <a:r>
              <a:rPr lang="zh-CN" altLang="en-US" smtClean="0"/>
              <a:t>词法分析器的作用</a:t>
            </a:r>
          </a:p>
        </p:txBody>
      </p:sp>
      <p:sp>
        <p:nvSpPr>
          <p:cNvPr id="20484" name="灯片编号占位符 3"/>
          <p:cNvSpPr>
            <a:spLocks noGrp="1"/>
          </p:cNvSpPr>
          <p:nvPr>
            <p:ph type="sldNum" sz="quarter" idx="12"/>
          </p:nvPr>
        </p:nvSpPr>
        <p:spPr>
          <a:noFill/>
        </p:spPr>
        <p:txBody>
          <a:bodyPr/>
          <a:lstStyle/>
          <a:p>
            <a:fld id="{BE441AE0-8701-4320-90CF-53F0A91FD961}" type="slidenum">
              <a:rPr lang="zh-CN" altLang="en-US" smtClean="0">
                <a:ea typeface="宋体" charset="-122"/>
              </a:rPr>
              <a:pPr/>
              <a:t>4</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t>状态转换图</a:t>
            </a:r>
          </a:p>
        </p:txBody>
      </p:sp>
      <p:sp>
        <p:nvSpPr>
          <p:cNvPr id="3" name="内容占位符 2"/>
          <p:cNvSpPr>
            <a:spLocks noGrp="1"/>
          </p:cNvSpPr>
          <p:nvPr>
            <p:ph idx="1"/>
          </p:nvPr>
        </p:nvSpPr>
        <p:spPr/>
        <p:txBody>
          <a:bodyPr/>
          <a:lstStyle/>
          <a:p>
            <a:pPr>
              <a:defRPr/>
            </a:pPr>
            <a:r>
              <a:rPr lang="zh-CN" altLang="en-US" dirty="0" smtClean="0"/>
              <a:t>几个约定</a:t>
            </a:r>
            <a:endParaRPr lang="en-US" altLang="zh-CN" dirty="0" smtClean="0"/>
          </a:p>
          <a:p>
            <a:pPr lvl="1">
              <a:lnSpc>
                <a:spcPct val="110000"/>
              </a:lnSpc>
              <a:defRPr/>
            </a:pPr>
            <a:r>
              <a:rPr lang="zh-CN" altLang="en-US" dirty="0" smtClean="0"/>
              <a:t>假设：所有状态转换图都是确定的</a:t>
            </a:r>
            <a:endParaRPr lang="en-US" altLang="zh-CN" dirty="0" smtClean="0"/>
          </a:p>
          <a:p>
            <a:pPr lvl="2">
              <a:lnSpc>
                <a:spcPct val="110000"/>
              </a:lnSpc>
              <a:defRPr/>
            </a:pPr>
            <a:r>
              <a:rPr lang="zh-CN" altLang="en-US" dirty="0" smtClean="0"/>
              <a:t>对于任何一个给定的状态和任何一个给定的符号，最多只有一条从该状态离开的边的标号包含该符号</a:t>
            </a:r>
            <a:endParaRPr lang="en-US" altLang="zh-CN" dirty="0" smtClean="0"/>
          </a:p>
          <a:p>
            <a:pPr lvl="1">
              <a:lnSpc>
                <a:spcPct val="110000"/>
              </a:lnSpc>
              <a:defRPr/>
            </a:pPr>
            <a:r>
              <a:rPr lang="zh-CN" altLang="en-US" dirty="0" smtClean="0"/>
              <a:t>有一个状态被指定为</a:t>
            </a:r>
            <a:r>
              <a:rPr lang="zh-CN" altLang="en-US" dirty="0" smtClean="0">
                <a:solidFill>
                  <a:schemeClr val="accent4">
                    <a:lumMod val="75000"/>
                    <a:lumOff val="25000"/>
                  </a:schemeClr>
                </a:solidFill>
              </a:rPr>
              <a:t>开始状态</a:t>
            </a:r>
            <a:r>
              <a:rPr lang="zh-CN" altLang="en-US" dirty="0" smtClean="0"/>
              <a:t>或</a:t>
            </a:r>
            <a:r>
              <a:rPr lang="zh-CN" altLang="en-US" dirty="0" smtClean="0">
                <a:solidFill>
                  <a:schemeClr val="accent4">
                    <a:lumMod val="75000"/>
                    <a:lumOff val="25000"/>
                  </a:schemeClr>
                </a:solidFill>
              </a:rPr>
              <a:t>初始状态</a:t>
            </a:r>
            <a:endParaRPr lang="en-US" altLang="zh-CN" dirty="0" smtClean="0">
              <a:solidFill>
                <a:schemeClr val="accent4">
                  <a:lumMod val="75000"/>
                  <a:lumOff val="25000"/>
                </a:schemeClr>
              </a:solidFill>
            </a:endParaRPr>
          </a:p>
          <a:p>
            <a:pPr lvl="2">
              <a:lnSpc>
                <a:spcPct val="110000"/>
              </a:lnSpc>
              <a:defRPr/>
            </a:pPr>
            <a:r>
              <a:rPr lang="zh-CN" altLang="en-US" dirty="0" smtClean="0"/>
              <a:t>用一条没有出发结点的标号为</a:t>
            </a:r>
            <a:r>
              <a:rPr lang="en-US" altLang="zh-CN" dirty="0" smtClean="0"/>
              <a:t>start</a:t>
            </a:r>
            <a:r>
              <a:rPr lang="zh-CN" altLang="en-US" dirty="0" smtClean="0"/>
              <a:t>的边表示</a:t>
            </a:r>
            <a:endParaRPr lang="en-US" altLang="zh-CN" dirty="0" smtClean="0"/>
          </a:p>
          <a:p>
            <a:pPr lvl="2">
              <a:lnSpc>
                <a:spcPct val="110000"/>
              </a:lnSpc>
              <a:defRPr/>
            </a:pPr>
            <a:r>
              <a:rPr lang="zh-CN" altLang="en-US" dirty="0" smtClean="0"/>
              <a:t>在没有任何输入符号之前，状态转换图总是处于它的开始状态</a:t>
            </a:r>
          </a:p>
          <a:p>
            <a:pPr lvl="1">
              <a:lnSpc>
                <a:spcPct val="110000"/>
              </a:lnSpc>
              <a:defRPr/>
            </a:pPr>
            <a:r>
              <a:rPr lang="zh-CN" altLang="en-US" dirty="0" smtClean="0"/>
              <a:t>某些状态称为</a:t>
            </a:r>
            <a:r>
              <a:rPr lang="zh-CN" altLang="en-US" dirty="0" smtClean="0">
                <a:solidFill>
                  <a:schemeClr val="accent4">
                    <a:lumMod val="75000"/>
                    <a:lumOff val="25000"/>
                  </a:schemeClr>
                </a:solidFill>
              </a:rPr>
              <a:t>接受状态</a:t>
            </a:r>
            <a:r>
              <a:rPr lang="zh-CN" altLang="en-US" dirty="0" smtClean="0"/>
              <a:t>或</a:t>
            </a:r>
            <a:r>
              <a:rPr lang="zh-CN" altLang="en-US" dirty="0" smtClean="0">
                <a:solidFill>
                  <a:schemeClr val="accent4">
                    <a:lumMod val="75000"/>
                    <a:lumOff val="25000"/>
                  </a:schemeClr>
                </a:solidFill>
              </a:rPr>
              <a:t>最终状态</a:t>
            </a:r>
            <a:r>
              <a:rPr lang="zh-CN" altLang="en-US" dirty="0" smtClean="0"/>
              <a:t>（终结状态）</a:t>
            </a:r>
            <a:endParaRPr lang="en-US" altLang="zh-CN" dirty="0" smtClean="0"/>
          </a:p>
          <a:p>
            <a:pPr lvl="2">
              <a:lnSpc>
                <a:spcPct val="110000"/>
              </a:lnSpc>
              <a:defRPr/>
            </a:pPr>
            <a:r>
              <a:rPr lang="zh-CN" altLang="en-US" dirty="0" smtClean="0"/>
              <a:t>接受状态用双层圈表示，表明已经找到了一个词素</a:t>
            </a:r>
            <a:endParaRPr lang="en-US" altLang="zh-CN" dirty="0" smtClean="0"/>
          </a:p>
          <a:p>
            <a:pPr lvl="2">
              <a:lnSpc>
                <a:spcPct val="110000"/>
              </a:lnSpc>
              <a:defRPr/>
            </a:pPr>
            <a:r>
              <a:rPr lang="zh-CN" altLang="en-US" dirty="0" smtClean="0"/>
              <a:t>接受状态上可以附加执行动作，如返回词法单元和属性值</a:t>
            </a:r>
            <a:endParaRPr lang="en-US" altLang="zh-CN" dirty="0" smtClean="0"/>
          </a:p>
          <a:p>
            <a:pPr lvl="1">
              <a:lnSpc>
                <a:spcPct val="110000"/>
              </a:lnSpc>
              <a:defRPr/>
            </a:pPr>
            <a:r>
              <a:rPr lang="en-US" altLang="zh-CN" i="1" dirty="0" smtClean="0"/>
              <a:t>forward</a:t>
            </a:r>
            <a:r>
              <a:rPr lang="zh-CN" altLang="en-US" dirty="0" smtClean="0"/>
              <a:t>指针回退</a:t>
            </a:r>
            <a:endParaRPr lang="en-US" altLang="zh-CN" dirty="0" smtClean="0"/>
          </a:p>
          <a:p>
            <a:pPr lvl="2">
              <a:lnSpc>
                <a:spcPct val="110000"/>
              </a:lnSpc>
              <a:defRPr/>
            </a:pPr>
            <a:r>
              <a:rPr lang="zh-CN" altLang="en-US" dirty="0" smtClean="0"/>
              <a:t>在状态上附加一个“*”，表示</a:t>
            </a:r>
            <a:r>
              <a:rPr lang="en-US" altLang="zh-CN" i="1" dirty="0" smtClean="0"/>
              <a:t>forward</a:t>
            </a:r>
            <a:r>
              <a:rPr lang="zh-CN" altLang="en-US" dirty="0" smtClean="0"/>
              <a:t>指针回退一个位置</a:t>
            </a:r>
            <a:endParaRPr lang="zh-CN" altLang="en-US" dirty="0"/>
          </a:p>
        </p:txBody>
      </p:sp>
      <p:sp>
        <p:nvSpPr>
          <p:cNvPr id="4" name="灯片编号占位符 3"/>
          <p:cNvSpPr>
            <a:spLocks noGrp="1"/>
          </p:cNvSpPr>
          <p:nvPr>
            <p:ph type="sldNum" sz="quarter" idx="10"/>
          </p:nvPr>
        </p:nvSpPr>
        <p:spPr/>
        <p:txBody>
          <a:bodyPr/>
          <a:lstStyle/>
          <a:p>
            <a:pPr>
              <a:defRPr/>
            </a:pPr>
            <a:fld id="{5C6950E0-4BD2-40DF-AC53-B54C7A705EA3}" type="slidenum">
              <a:rPr lang="zh-CN" altLang="en-US" smtClean="0"/>
              <a:pPr>
                <a:defRPr/>
              </a:pPr>
              <a:t>40</a:t>
            </a:fld>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4"/>
          <p:cNvSpPr>
            <a:spLocks noGrp="1"/>
          </p:cNvSpPr>
          <p:nvPr>
            <p:ph type="title"/>
          </p:nvPr>
        </p:nvSpPr>
        <p:spPr/>
        <p:txBody>
          <a:bodyPr/>
          <a:lstStyle/>
          <a:p>
            <a:r>
              <a:rPr lang="zh-CN" altLang="en-US" smtClean="0"/>
              <a:t>例</a:t>
            </a:r>
            <a:r>
              <a:rPr lang="en-US" altLang="zh-CN" smtClean="0"/>
              <a:t>……</a:t>
            </a:r>
            <a:r>
              <a:rPr lang="zh-CN" altLang="en-US" smtClean="0"/>
              <a:t>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A0BFE42F-7079-497E-9F94-E31A825330B4}" type="slidenum">
              <a:rPr lang="zh-CN" altLang="en-US" smtClean="0"/>
              <a:pPr>
                <a:defRPr/>
              </a:pPr>
              <a:t>41</a:t>
            </a:fld>
            <a:endParaRPr lang="en-US" altLang="zh-CN"/>
          </a:p>
        </p:txBody>
      </p:sp>
      <p:pic>
        <p:nvPicPr>
          <p:cNvPr id="57348" name="Picture 2"/>
          <p:cNvPicPr>
            <a:picLocks noGrp="1" noChangeAspect="1" noChangeArrowheads="1"/>
          </p:cNvPicPr>
          <p:nvPr>
            <p:ph idx="1"/>
          </p:nvPr>
        </p:nvPicPr>
        <p:blipFill>
          <a:blip r:embed="rId2"/>
          <a:srcRect/>
          <a:stretch>
            <a:fillRect/>
          </a:stretch>
        </p:blipFill>
        <p:spPr>
          <a:xfrm>
            <a:off x="990600" y="1447800"/>
            <a:ext cx="7239000" cy="4953000"/>
          </a:xfrm>
        </p:spPr>
      </p:pic>
      <p:pic>
        <p:nvPicPr>
          <p:cNvPr id="57349" name="Picture 3"/>
          <p:cNvPicPr>
            <a:picLocks noChangeAspect="1" noChangeArrowheads="1"/>
          </p:cNvPicPr>
          <p:nvPr/>
        </p:nvPicPr>
        <p:blipFill>
          <a:blip r:embed="rId3"/>
          <a:srcRect/>
          <a:stretch>
            <a:fillRect/>
          </a:stretch>
        </p:blipFill>
        <p:spPr bwMode="auto">
          <a:xfrm>
            <a:off x="533400" y="5486400"/>
            <a:ext cx="2743200" cy="379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保留字和标识符的识别</a:t>
            </a:r>
          </a:p>
        </p:txBody>
      </p:sp>
      <p:sp>
        <p:nvSpPr>
          <p:cNvPr id="54275" name="内容占位符 3"/>
          <p:cNvSpPr>
            <a:spLocks noGrp="1"/>
          </p:cNvSpPr>
          <p:nvPr>
            <p:ph idx="1"/>
          </p:nvPr>
        </p:nvSpPr>
        <p:spPr/>
        <p:txBody>
          <a:bodyPr/>
          <a:lstStyle/>
          <a:p>
            <a:pPr>
              <a:defRPr/>
            </a:pPr>
            <a:r>
              <a:rPr lang="zh-CN" altLang="en-US" smtClean="0"/>
              <a:t>识别保留字的两种方法</a:t>
            </a:r>
            <a:endParaRPr lang="en-US" altLang="zh-CN" smtClean="0"/>
          </a:p>
          <a:p>
            <a:pPr marL="914400" lvl="1" indent="-457200">
              <a:buFont typeface="华文行楷" pitchFamily="2" charset="-122"/>
              <a:buAutoNum type="arabicPeriod"/>
              <a:defRPr/>
            </a:pPr>
            <a:r>
              <a:rPr lang="zh-CN" altLang="en-US" smtClean="0"/>
              <a:t>用同一个状态图识别保留字和标识符</a:t>
            </a:r>
            <a:endParaRPr lang="en-US" altLang="zh-CN" smtClean="0"/>
          </a:p>
          <a:p>
            <a:pPr lvl="2">
              <a:defRPr/>
            </a:pPr>
            <a:r>
              <a:rPr lang="zh-CN" altLang="en-US" smtClean="0"/>
              <a:t>初始化时，将保留字填入符号表，符号表条目的某个字段会指明这个串不是普通标识符，并指出它们所代表的词法单元</a:t>
            </a:r>
            <a:endParaRPr lang="en-US" altLang="zh-CN" smtClean="0"/>
          </a:p>
          <a:p>
            <a:pPr lvl="2">
              <a:defRPr/>
            </a:pPr>
            <a:r>
              <a:rPr lang="zh-CN" altLang="en-US" smtClean="0"/>
              <a:t>当找到一个标识符时，如果该标识符尚未在符号表中出现，就调用</a:t>
            </a:r>
            <a:r>
              <a:rPr lang="en-US" altLang="zh-CN" i="1" smtClean="0"/>
              <a:t>installID</a:t>
            </a:r>
            <a:r>
              <a:rPr lang="zh-CN" altLang="en-US" smtClean="0"/>
              <a:t>将此标识符放入符号表，并返回一个指向该条目的指针</a:t>
            </a:r>
            <a:endParaRPr lang="en-US" altLang="zh-CN" smtClean="0"/>
          </a:p>
          <a:p>
            <a:pPr lvl="2">
              <a:defRPr/>
            </a:pPr>
            <a:r>
              <a:rPr lang="zh-CN" altLang="en-US" smtClean="0"/>
              <a:t>函数</a:t>
            </a:r>
            <a:r>
              <a:rPr lang="en-US" altLang="zh-CN" i="1" smtClean="0"/>
              <a:t>getToken</a:t>
            </a:r>
            <a:r>
              <a:rPr lang="zh-CN" altLang="en-US" smtClean="0"/>
              <a:t>查看词素的符号表条目，并根据符号表中的信息返回该词素代表的词法单元名：</a:t>
            </a:r>
            <a:r>
              <a:rPr lang="en-US" altLang="zh-CN" smtClean="0"/>
              <a:t>id</a:t>
            </a:r>
            <a:r>
              <a:rPr lang="zh-CN" altLang="en-US" smtClean="0"/>
              <a:t>或关键字</a:t>
            </a:r>
            <a:endParaRPr lang="en-US" altLang="zh-CN" smtClean="0"/>
          </a:p>
          <a:p>
            <a:pPr marL="914400" lvl="1" indent="-457200">
              <a:buFont typeface="华文行楷" pitchFamily="2" charset="-122"/>
              <a:buAutoNum type="arabicPeriod"/>
              <a:defRPr/>
            </a:pPr>
            <a:r>
              <a:rPr lang="zh-CN" altLang="en-US" smtClean="0"/>
              <a:t>为每个关键字建立单独的状态转换图</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4"/>
          <p:cNvSpPr>
            <a:spLocks noGrp="1"/>
          </p:cNvSpPr>
          <p:nvPr>
            <p:ph type="title"/>
          </p:nvPr>
        </p:nvSpPr>
        <p:spPr/>
        <p:txBody>
          <a:bodyPr/>
          <a:lstStyle/>
          <a:p>
            <a:r>
              <a:rPr lang="zh-CN" altLang="en-US" smtClean="0"/>
              <a:t>例</a:t>
            </a:r>
            <a:r>
              <a:rPr lang="en-US" altLang="zh-CN" smtClean="0"/>
              <a:t>……</a:t>
            </a:r>
            <a:r>
              <a:rPr lang="zh-CN" altLang="en-US" smtClean="0"/>
              <a:t>保留字和标识符的识别</a:t>
            </a:r>
          </a:p>
        </p:txBody>
      </p:sp>
      <p:sp>
        <p:nvSpPr>
          <p:cNvPr id="59395" name="内容占位符 5"/>
          <p:cNvSpPr>
            <a:spLocks noGrp="1"/>
          </p:cNvSpPr>
          <p:nvPr>
            <p:ph idx="1"/>
          </p:nvPr>
        </p:nvSpPr>
        <p:spPr>
          <a:xfrm>
            <a:off x="457200" y="1371600"/>
            <a:ext cx="8229600" cy="3886200"/>
          </a:xfrm>
        </p:spPr>
        <p:txBody>
          <a:bodyPr/>
          <a:lstStyle/>
          <a:p>
            <a:r>
              <a:rPr lang="zh-CN" altLang="en-US" smtClean="0"/>
              <a:t>使用同一个状态转换图并查表</a:t>
            </a:r>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每个关键字使用单独的状态转换图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71F4E17D-29FA-485C-8244-DAB6590013AE}" type="slidenum">
              <a:rPr lang="zh-CN" altLang="en-US" smtClean="0"/>
              <a:pPr>
                <a:defRPr/>
              </a:pPr>
              <a:t>43</a:t>
            </a:fld>
            <a:endParaRPr lang="en-US" altLang="zh-CN"/>
          </a:p>
        </p:txBody>
      </p:sp>
      <p:pic>
        <p:nvPicPr>
          <p:cNvPr id="59397" name="Picture 2"/>
          <p:cNvPicPr>
            <a:picLocks noChangeAspect="1" noChangeArrowheads="1"/>
          </p:cNvPicPr>
          <p:nvPr/>
        </p:nvPicPr>
        <p:blipFill>
          <a:blip r:embed="rId2"/>
          <a:srcRect/>
          <a:stretch>
            <a:fillRect/>
          </a:stretch>
        </p:blipFill>
        <p:spPr bwMode="auto">
          <a:xfrm>
            <a:off x="609600" y="2057400"/>
            <a:ext cx="8231188" cy="1600200"/>
          </a:xfrm>
          <a:prstGeom prst="rect">
            <a:avLst/>
          </a:prstGeom>
          <a:noFill/>
          <a:ln w="9525">
            <a:noFill/>
            <a:miter lim="800000"/>
            <a:headEnd/>
            <a:tailEnd/>
          </a:ln>
        </p:spPr>
      </p:pic>
      <p:pic>
        <p:nvPicPr>
          <p:cNvPr id="59398" name="Picture 3"/>
          <p:cNvPicPr>
            <a:picLocks noChangeAspect="1" noChangeArrowheads="1"/>
          </p:cNvPicPr>
          <p:nvPr/>
        </p:nvPicPr>
        <p:blipFill>
          <a:blip r:embed="rId3"/>
          <a:srcRect/>
          <a:stretch>
            <a:fillRect/>
          </a:stretch>
        </p:blipFill>
        <p:spPr bwMode="auto">
          <a:xfrm>
            <a:off x="609600" y="4724400"/>
            <a:ext cx="8378825"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例</a:t>
            </a:r>
            <a:r>
              <a:rPr lang="en-US" altLang="zh-CN" smtClean="0"/>
              <a:t>……</a:t>
            </a:r>
            <a:r>
              <a:rPr lang="zh-CN" altLang="en-US" smtClean="0"/>
              <a:t>状态转换图</a:t>
            </a:r>
          </a:p>
        </p:txBody>
      </p:sp>
      <p:pic>
        <p:nvPicPr>
          <p:cNvPr id="60419" name="Picture 3"/>
          <p:cNvPicPr>
            <a:picLocks noGrp="1" noChangeAspect="1" noChangeArrowheads="1"/>
          </p:cNvPicPr>
          <p:nvPr>
            <p:ph idx="1"/>
          </p:nvPr>
        </p:nvPicPr>
        <p:blipFill>
          <a:blip r:embed="rId2"/>
          <a:srcRect/>
          <a:stretch>
            <a:fillRect/>
          </a:stretch>
        </p:blipFill>
        <p:spPr>
          <a:xfrm>
            <a:off x="1143000" y="1179513"/>
            <a:ext cx="6934200" cy="5537200"/>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p:cNvSpPr>
            <a:spLocks noGrp="1"/>
          </p:cNvSpPr>
          <p:nvPr>
            <p:ph type="title"/>
          </p:nvPr>
        </p:nvSpPr>
        <p:spPr/>
        <p:txBody>
          <a:bodyPr/>
          <a:lstStyle/>
          <a:p>
            <a:r>
              <a:rPr lang="zh-CN" altLang="en-US" smtClean="0"/>
              <a:t>完成我们的例子</a:t>
            </a:r>
          </a:p>
        </p:txBody>
      </p:sp>
      <p:sp>
        <p:nvSpPr>
          <p:cNvPr id="61443" name="内容占位符 4"/>
          <p:cNvSpPr>
            <a:spLocks noGrp="1"/>
          </p:cNvSpPr>
          <p:nvPr>
            <p:ph idx="1"/>
          </p:nvPr>
        </p:nvSpPr>
        <p:spPr/>
        <p:txBody>
          <a:bodyPr/>
          <a:lstStyle/>
          <a:p>
            <a:r>
              <a:rPr lang="zh-CN" altLang="en-US" smtClean="0"/>
              <a:t>无符号数字的状态转换图</a:t>
            </a:r>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空白符的状态转换图</a:t>
            </a:r>
          </a:p>
        </p:txBody>
      </p:sp>
      <p:pic>
        <p:nvPicPr>
          <p:cNvPr id="61444" name="Picture 2"/>
          <p:cNvPicPr>
            <a:picLocks noChangeAspect="1" noChangeArrowheads="1"/>
          </p:cNvPicPr>
          <p:nvPr/>
        </p:nvPicPr>
        <p:blipFill>
          <a:blip r:embed="rId2"/>
          <a:srcRect/>
          <a:stretch>
            <a:fillRect/>
          </a:stretch>
        </p:blipFill>
        <p:spPr bwMode="auto">
          <a:xfrm>
            <a:off x="457200" y="2057400"/>
            <a:ext cx="8575675" cy="2286000"/>
          </a:xfrm>
          <a:prstGeom prst="rect">
            <a:avLst/>
          </a:prstGeom>
          <a:noFill/>
          <a:ln w="9525">
            <a:noFill/>
            <a:miter lim="800000"/>
            <a:headEnd/>
            <a:tailEnd/>
          </a:ln>
        </p:spPr>
      </p:pic>
      <p:pic>
        <p:nvPicPr>
          <p:cNvPr id="61445" name="Picture 3"/>
          <p:cNvPicPr>
            <a:picLocks noChangeAspect="1" noChangeArrowheads="1"/>
          </p:cNvPicPr>
          <p:nvPr/>
        </p:nvPicPr>
        <p:blipFill>
          <a:blip r:embed="rId3"/>
          <a:srcRect/>
          <a:stretch>
            <a:fillRect/>
          </a:stretch>
        </p:blipFill>
        <p:spPr bwMode="auto">
          <a:xfrm>
            <a:off x="2057400" y="5105400"/>
            <a:ext cx="4800600" cy="137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基于状态转换图的词法分析器的体系结构</a:t>
            </a:r>
          </a:p>
        </p:txBody>
      </p:sp>
      <p:sp>
        <p:nvSpPr>
          <p:cNvPr id="58371" name="内容占位符 2"/>
          <p:cNvSpPr>
            <a:spLocks noGrp="1"/>
          </p:cNvSpPr>
          <p:nvPr>
            <p:ph idx="1"/>
          </p:nvPr>
        </p:nvSpPr>
        <p:spPr/>
        <p:txBody>
          <a:bodyPr/>
          <a:lstStyle/>
          <a:p>
            <a:pPr>
              <a:lnSpc>
                <a:spcPct val="150000"/>
              </a:lnSpc>
              <a:defRPr/>
            </a:pPr>
            <a:r>
              <a:rPr lang="zh-CN" altLang="en-US" dirty="0" smtClean="0"/>
              <a:t>根据状态转换图构造词法分析器的基本策略</a:t>
            </a:r>
            <a:endParaRPr lang="en-US" altLang="zh-CN" dirty="0" smtClean="0"/>
          </a:p>
          <a:p>
            <a:pPr lvl="1">
              <a:lnSpc>
                <a:spcPct val="150000"/>
              </a:lnSpc>
              <a:defRPr/>
            </a:pPr>
            <a:r>
              <a:rPr lang="zh-CN" altLang="en-US" dirty="0" smtClean="0"/>
              <a:t>每个状态对应一段代码</a:t>
            </a:r>
            <a:endParaRPr lang="en-US" altLang="zh-CN" dirty="0" smtClean="0"/>
          </a:p>
          <a:p>
            <a:pPr lvl="2">
              <a:lnSpc>
                <a:spcPct val="150000"/>
              </a:lnSpc>
              <a:defRPr/>
            </a:pPr>
            <a:r>
              <a:rPr lang="zh-CN" altLang="en-US" dirty="0" smtClean="0"/>
              <a:t>当前状态用一个变量</a:t>
            </a:r>
            <a:r>
              <a:rPr lang="en-US" altLang="zh-CN" i="1" dirty="0" smtClean="0"/>
              <a:t>state</a:t>
            </a:r>
            <a:r>
              <a:rPr lang="zh-CN" altLang="en-US" dirty="0" smtClean="0"/>
              <a:t>保存</a:t>
            </a:r>
            <a:endParaRPr lang="en-US" altLang="zh-CN" dirty="0" smtClean="0"/>
          </a:p>
          <a:p>
            <a:pPr lvl="2">
              <a:lnSpc>
                <a:spcPct val="150000"/>
              </a:lnSpc>
              <a:defRPr/>
            </a:pPr>
            <a:r>
              <a:rPr lang="zh-CN" altLang="en-US" dirty="0" smtClean="0"/>
              <a:t>状态的代码读入并检查下一个输入字符，由此确定下一个状态</a:t>
            </a:r>
            <a:endParaRPr lang="en-US" altLang="zh-CN" dirty="0" smtClean="0"/>
          </a:p>
          <a:p>
            <a:pPr lvl="2">
              <a:lnSpc>
                <a:spcPct val="150000"/>
              </a:lnSpc>
              <a:defRPr/>
            </a:pPr>
            <a:r>
              <a:rPr lang="zh-CN" altLang="en-US" dirty="0" smtClean="0"/>
              <a:t>在接受状态的代码返回识别出的词法单元</a:t>
            </a:r>
            <a:endParaRPr lang="en-US" altLang="zh-CN" dirty="0" smtClean="0"/>
          </a:p>
          <a:p>
            <a:pPr lvl="1">
              <a:lnSpc>
                <a:spcPct val="150000"/>
              </a:lnSpc>
              <a:defRPr/>
            </a:pPr>
            <a:r>
              <a:rPr lang="zh-CN" altLang="en-US" dirty="0" smtClean="0"/>
              <a:t>用分支语句根据</a:t>
            </a:r>
            <a:r>
              <a:rPr lang="en-US" altLang="zh-CN" i="1" dirty="0" smtClean="0"/>
              <a:t>state</a:t>
            </a:r>
            <a:r>
              <a:rPr lang="zh-CN" altLang="en-US" dirty="0" smtClean="0"/>
              <a:t>的值转移到对应于各个可能状态的代码段</a:t>
            </a:r>
            <a:endParaRPr lang="en-US" altLang="zh-CN" dirty="0" smtClean="0"/>
          </a:p>
          <a:p>
            <a:pPr lvl="1">
              <a:lnSpc>
                <a:spcPct val="150000"/>
              </a:lnSpc>
              <a:defRPr/>
            </a:pPr>
            <a:r>
              <a:rPr lang="zh-CN" altLang="en-US" dirty="0" smtClean="0"/>
              <a:t>有回路的转移可以用循环语句</a:t>
            </a:r>
            <a:endParaRPr lang="en-US" altLang="zh-CN" dirty="0" smtClean="0"/>
          </a:p>
          <a:p>
            <a:pPr lvl="1">
              <a:lnSpc>
                <a:spcPct val="150000"/>
              </a:lnSpc>
              <a:defRPr/>
            </a:pPr>
            <a:endParaRPr lang="zh-CN" altLang="en-US" dirty="0" smtClean="0"/>
          </a:p>
        </p:txBody>
      </p:sp>
      <p:sp>
        <p:nvSpPr>
          <p:cNvPr id="4" name="灯片编号占位符 3"/>
          <p:cNvSpPr>
            <a:spLocks noGrp="1"/>
          </p:cNvSpPr>
          <p:nvPr>
            <p:ph type="sldNum" sz="quarter" idx="10"/>
          </p:nvPr>
        </p:nvSpPr>
        <p:spPr/>
        <p:txBody>
          <a:bodyPr/>
          <a:lstStyle/>
          <a:p>
            <a:pPr>
              <a:defRPr/>
            </a:pPr>
            <a:fld id="{439B38C3-60DC-460E-A895-F26160EFFD8F}" type="slidenum">
              <a:rPr lang="zh-CN" altLang="en-US"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1"/>
          <p:cNvSpPr>
            <a:spLocks noGrp="1"/>
          </p:cNvSpPr>
          <p:nvPr>
            <p:ph type="title"/>
          </p:nvPr>
        </p:nvSpPr>
        <p:spPr/>
        <p:txBody>
          <a:bodyPr/>
          <a:lstStyle/>
          <a:p>
            <a:pPr eaLnBrk="1" hangingPunct="1"/>
            <a:r>
              <a:rPr lang="zh-CN" altLang="en-US" smtClean="0"/>
              <a:t>状态转换图的实现</a:t>
            </a:r>
          </a:p>
        </p:txBody>
      </p:sp>
      <p:sp>
        <p:nvSpPr>
          <p:cNvPr id="3081" name="Rectangle 8"/>
          <p:cNvSpPr>
            <a:spLocks noChangeArrowheads="1"/>
          </p:cNvSpPr>
          <p:nvPr/>
        </p:nvSpPr>
        <p:spPr bwMode="auto">
          <a:xfrm>
            <a:off x="179388" y="1711325"/>
            <a:ext cx="8785225" cy="4537075"/>
          </a:xfrm>
          <a:prstGeom prst="rect">
            <a:avLst/>
          </a:prstGeom>
          <a:solidFill>
            <a:schemeClr val="bg1"/>
          </a:solidFill>
          <a:ln w="25400">
            <a:solidFill>
              <a:schemeClr val="tx1"/>
            </a:solidFill>
            <a:miter lim="800000"/>
            <a:headEnd/>
            <a:tailEnd/>
          </a:ln>
        </p:spPr>
        <p:txBody>
          <a:bodyPr wrap="none" anchor="ctr"/>
          <a:lstStyle/>
          <a:p>
            <a:endParaRPr lang="zh-CN" altLang="en-US">
              <a:ea typeface="华文新魏" pitchFamily="2" charset="-122"/>
            </a:endParaRPr>
          </a:p>
        </p:txBody>
      </p:sp>
      <p:graphicFrame>
        <p:nvGraphicFramePr>
          <p:cNvPr id="3074" name="Object 2"/>
          <p:cNvGraphicFramePr>
            <a:graphicFrameLocks noChangeAspect="1"/>
          </p:cNvGraphicFramePr>
          <p:nvPr/>
        </p:nvGraphicFramePr>
        <p:xfrm>
          <a:off x="250825" y="1855788"/>
          <a:ext cx="1871663" cy="1635125"/>
        </p:xfrm>
        <a:graphic>
          <a:graphicData uri="http://schemas.openxmlformats.org/presentationml/2006/ole">
            <mc:AlternateContent xmlns:mc="http://schemas.openxmlformats.org/markup-compatibility/2006">
              <mc:Choice xmlns:v="urn:schemas-microsoft-com:vml" Requires="v">
                <p:oleObj spid="_x0000_s3308" name="Visio" r:id="rId3" imgW="1249405" imgH="1089965" progId="Visio.Drawing.11">
                  <p:embed/>
                </p:oleObj>
              </mc:Choice>
              <mc:Fallback>
                <p:oleObj name="Visio" r:id="rId3" imgW="1249405" imgH="108996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55788"/>
                        <a:ext cx="1871663" cy="163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179388" y="3727450"/>
          <a:ext cx="3168650" cy="2484438"/>
        </p:xfrm>
        <a:graphic>
          <a:graphicData uri="http://schemas.openxmlformats.org/presentationml/2006/ole">
            <mc:AlternateContent xmlns:mc="http://schemas.openxmlformats.org/markup-compatibility/2006">
              <mc:Choice xmlns:v="urn:schemas-microsoft-com:vml" Requires="v">
                <p:oleObj spid="_x0000_s3309" name="Visio" r:id="rId5" imgW="3022672" imgH="2104551" progId="Visio.Drawing.11">
                  <p:embed/>
                </p:oleObj>
              </mc:Choice>
              <mc:Fallback>
                <p:oleObj name="Visio" r:id="rId5" imgW="3022672" imgH="2104551"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3727450"/>
                        <a:ext cx="3168650"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4"/>
          <p:cNvGraphicFramePr>
            <a:graphicFrameLocks noChangeAspect="1"/>
          </p:cNvGraphicFramePr>
          <p:nvPr/>
        </p:nvGraphicFramePr>
        <p:xfrm>
          <a:off x="2698750" y="2071688"/>
          <a:ext cx="3371850" cy="1187450"/>
        </p:xfrm>
        <a:graphic>
          <a:graphicData uri="http://schemas.openxmlformats.org/presentationml/2006/ole">
            <mc:AlternateContent xmlns:mc="http://schemas.openxmlformats.org/markup-compatibility/2006">
              <mc:Choice xmlns:v="urn:schemas-microsoft-com:vml" Requires="v">
                <p:oleObj spid="_x0000_s3310" name="Visio" r:id="rId7" imgW="2222248" imgH="804354" progId="Visio.Drawing.11">
                  <p:embed/>
                </p:oleObj>
              </mc:Choice>
              <mc:Fallback>
                <p:oleObj name="Visio" r:id="rId7" imgW="2222248" imgH="804354" progId="Visio.Drawing.11">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8750" y="2071688"/>
                        <a:ext cx="33718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3562350" y="3727450"/>
          <a:ext cx="3097213" cy="2455863"/>
        </p:xfrm>
        <a:graphic>
          <a:graphicData uri="http://schemas.openxmlformats.org/presentationml/2006/ole">
            <mc:AlternateContent xmlns:mc="http://schemas.openxmlformats.org/markup-compatibility/2006">
              <mc:Choice xmlns:v="urn:schemas-microsoft-com:vml" Requires="v">
                <p:oleObj spid="_x0000_s3311" name="Visio" r:id="rId9" imgW="2636618" imgH="1978603" progId="Visio.Drawing.11">
                  <p:embed/>
                </p:oleObj>
              </mc:Choice>
              <mc:Fallback>
                <p:oleObj name="Visio" r:id="rId9" imgW="2636618" imgH="1978603" progId="Visio.Drawing.11">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2350" y="3727450"/>
                        <a:ext cx="3097213"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6948488" y="2432050"/>
          <a:ext cx="1512887" cy="758825"/>
        </p:xfrm>
        <a:graphic>
          <a:graphicData uri="http://schemas.openxmlformats.org/presentationml/2006/ole">
            <mc:AlternateContent xmlns:mc="http://schemas.openxmlformats.org/markup-compatibility/2006">
              <mc:Choice xmlns:v="urn:schemas-microsoft-com:vml" Requires="v">
                <p:oleObj spid="_x0000_s3312" name="Visio" r:id="rId11" imgW="1004935" imgH="504431" progId="Visio.Drawing.11">
                  <p:embed/>
                </p:oleObj>
              </mc:Choice>
              <mc:Fallback>
                <p:oleObj name="Visio" r:id="rId11" imgW="1004935" imgH="504431" progId="Visio.Drawing.11">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432050"/>
                        <a:ext cx="1512887"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6516688" y="3800475"/>
          <a:ext cx="2232025" cy="1117600"/>
        </p:xfrm>
        <a:graphic>
          <a:graphicData uri="http://schemas.openxmlformats.org/presentationml/2006/ole">
            <mc:AlternateContent xmlns:mc="http://schemas.openxmlformats.org/markup-compatibility/2006">
              <mc:Choice xmlns:v="urn:schemas-microsoft-com:vml" Requires="v">
                <p:oleObj spid="_x0000_s3313" name="Visio" r:id="rId13" imgW="1654651" imgH="953838" progId="Visio.Drawing.11">
                  <p:embed/>
                </p:oleObj>
              </mc:Choice>
              <mc:Fallback>
                <p:oleObj name="Visio" r:id="rId13" imgW="1654651" imgH="953838" progId="Visio.Drawing.11">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6688" y="3800475"/>
                        <a:ext cx="22320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4"/>
          <p:cNvSpPr>
            <a:spLocks noGrp="1"/>
          </p:cNvSpPr>
          <p:nvPr>
            <p:ph type="title"/>
          </p:nvPr>
        </p:nvSpPr>
        <p:spPr/>
        <p:txBody>
          <a:bodyPr/>
          <a:lstStyle/>
          <a:p>
            <a:r>
              <a:rPr lang="zh-CN" altLang="en-US" smtClean="0"/>
              <a:t>例</a:t>
            </a:r>
            <a:r>
              <a:rPr lang="en-US" altLang="zh-CN" smtClean="0"/>
              <a:t>……</a:t>
            </a:r>
            <a:r>
              <a:rPr lang="en-US" altLang="zh-CN" i="1" smtClean="0">
                <a:latin typeface="Times New Roman" pitchFamily="18" charset="0"/>
                <a:cs typeface="Times New Roman" pitchFamily="18" charset="0"/>
              </a:rPr>
              <a:t>relop</a:t>
            </a:r>
            <a:r>
              <a:rPr lang="zh-CN" altLang="en-US" smtClean="0"/>
              <a:t>的状态转换图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4271D7F-59D1-4CE2-BFA0-013F6DF8A146}" type="slidenum">
              <a:rPr lang="zh-CN" altLang="en-US" smtClean="0"/>
              <a:pPr>
                <a:defRPr/>
              </a:pPr>
              <a:t>48</a:t>
            </a:fld>
            <a:endParaRPr lang="en-US" altLang="zh-CN"/>
          </a:p>
        </p:txBody>
      </p:sp>
      <p:pic>
        <p:nvPicPr>
          <p:cNvPr id="63492" name="Picture 2"/>
          <p:cNvPicPr>
            <a:picLocks noGrp="1" noChangeAspect="1" noChangeArrowheads="1"/>
          </p:cNvPicPr>
          <p:nvPr>
            <p:ph idx="1"/>
          </p:nvPr>
        </p:nvPicPr>
        <p:blipFill>
          <a:blip r:embed="rId2"/>
          <a:srcRect/>
          <a:stretch>
            <a:fillRect/>
          </a:stretch>
        </p:blipFill>
        <p:spPr>
          <a:xfrm>
            <a:off x="990600" y="1447800"/>
            <a:ext cx="7239000" cy="4953000"/>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4"/>
          <p:cNvSpPr>
            <a:spLocks noGrp="1"/>
          </p:cNvSpPr>
          <p:nvPr>
            <p:ph type="title"/>
          </p:nvPr>
        </p:nvSpPr>
        <p:spPr/>
        <p:txBody>
          <a:bodyPr/>
          <a:lstStyle/>
          <a:p>
            <a:r>
              <a:rPr lang="zh-CN" altLang="en-US" smtClean="0">
                <a:latin typeface="Times New Roman" pitchFamily="18" charset="0"/>
                <a:cs typeface="Times New Roman" pitchFamily="18" charset="0"/>
              </a:rPr>
              <a:t>例</a:t>
            </a:r>
            <a:r>
              <a:rPr lang="en-US" altLang="zh-CN" smtClean="0">
                <a:latin typeface="Times New Roman" pitchFamily="18" charset="0"/>
                <a:cs typeface="Times New Roman" pitchFamily="18" charset="0"/>
              </a:rPr>
              <a:t>……</a:t>
            </a:r>
            <a:r>
              <a:rPr lang="en-US" altLang="zh-CN" i="1" smtClean="0">
                <a:latin typeface="Times New Roman" pitchFamily="18" charset="0"/>
                <a:cs typeface="Times New Roman" pitchFamily="18" charset="0"/>
              </a:rPr>
              <a:t>relop</a:t>
            </a:r>
            <a:r>
              <a:rPr lang="zh-CN" altLang="en-US" smtClean="0"/>
              <a:t>的转换图的概要实现</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8DD6391-FB7E-4916-8475-0CA0D6D68944}" type="slidenum">
              <a:rPr lang="zh-CN" altLang="en-US" smtClean="0"/>
              <a:pPr>
                <a:defRPr/>
              </a:pPr>
              <a:t>49</a:t>
            </a:fld>
            <a:endParaRPr lang="en-US" altLang="zh-CN"/>
          </a:p>
        </p:txBody>
      </p:sp>
      <p:pic>
        <p:nvPicPr>
          <p:cNvPr id="64516" name="Picture 2"/>
          <p:cNvPicPr>
            <a:picLocks noGrp="1" noChangeAspect="1" noChangeArrowheads="1"/>
          </p:cNvPicPr>
          <p:nvPr>
            <p:ph idx="1"/>
          </p:nvPr>
        </p:nvPicPr>
        <p:blipFill>
          <a:blip r:embed="rId2"/>
          <a:srcRect/>
          <a:stretch>
            <a:fillRect/>
          </a:stretch>
        </p:blipFill>
        <p:spPr>
          <a:xfrm>
            <a:off x="381000" y="1371600"/>
            <a:ext cx="7162800" cy="5289550"/>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词法分析器的作用</a:t>
            </a:r>
          </a:p>
        </p:txBody>
      </p:sp>
      <p:sp>
        <p:nvSpPr>
          <p:cNvPr id="18435" name="内容占位符 2"/>
          <p:cNvSpPr>
            <a:spLocks noGrp="1"/>
          </p:cNvSpPr>
          <p:nvPr>
            <p:ph idx="1"/>
          </p:nvPr>
        </p:nvSpPr>
        <p:spPr>
          <a:xfrm>
            <a:off x="457200" y="1371600"/>
            <a:ext cx="8305800" cy="5181600"/>
          </a:xfrm>
        </p:spPr>
        <p:txBody>
          <a:bodyPr/>
          <a:lstStyle/>
          <a:p>
            <a:pPr>
              <a:lnSpc>
                <a:spcPct val="100000"/>
              </a:lnSpc>
              <a:defRPr/>
            </a:pPr>
            <a:r>
              <a:rPr lang="zh-CN" altLang="en-US" dirty="0" smtClean="0"/>
              <a:t>词法分析器的任务</a:t>
            </a:r>
            <a:endParaRPr lang="en-US" altLang="zh-CN" dirty="0" smtClean="0"/>
          </a:p>
          <a:p>
            <a:pPr lvl="1">
              <a:lnSpc>
                <a:spcPct val="100000"/>
              </a:lnSpc>
              <a:defRPr/>
            </a:pPr>
            <a:r>
              <a:rPr lang="zh-CN" altLang="en-US" sz="2400" dirty="0" smtClean="0"/>
              <a:t>读入源程序中的输入字符、将它们组成词素，生成并输出一个词法单元序列，每个词法单元对应于一个词素</a:t>
            </a:r>
            <a:endParaRPr lang="en-US" altLang="zh-CN" sz="2400" dirty="0" smtClean="0"/>
          </a:p>
          <a:p>
            <a:pPr>
              <a:lnSpc>
                <a:spcPct val="100000"/>
              </a:lnSpc>
              <a:defRPr/>
            </a:pPr>
            <a:r>
              <a:rPr lang="zh-CN" altLang="en-US" dirty="0" smtClean="0"/>
              <a:t>词法分析器与编译器其他部分的交互</a:t>
            </a:r>
            <a:endParaRPr lang="en-US" altLang="zh-CN" dirty="0" smtClean="0"/>
          </a:p>
          <a:p>
            <a:pPr lvl="1">
              <a:lnSpc>
                <a:spcPct val="100000"/>
              </a:lnSpc>
              <a:defRPr/>
            </a:pPr>
            <a:r>
              <a:rPr lang="zh-CN" altLang="en-US" sz="2400" dirty="0" smtClean="0"/>
              <a:t>词法分析器输出的词法单元序列供</a:t>
            </a:r>
            <a:r>
              <a:rPr lang="zh-CN" altLang="en-US" sz="2400" dirty="0" smtClean="0">
                <a:solidFill>
                  <a:srgbClr val="FF0000"/>
                </a:solidFill>
              </a:rPr>
              <a:t>语法分析器</a:t>
            </a:r>
            <a:r>
              <a:rPr lang="zh-CN" altLang="en-US" sz="2400" dirty="0" smtClean="0"/>
              <a:t>使用</a:t>
            </a:r>
            <a:endParaRPr lang="en-US" altLang="zh-CN" sz="2400" dirty="0" smtClean="0"/>
          </a:p>
          <a:p>
            <a:pPr lvl="1">
              <a:lnSpc>
                <a:spcPct val="100000"/>
              </a:lnSpc>
              <a:defRPr/>
            </a:pPr>
            <a:r>
              <a:rPr lang="zh-CN" altLang="en-US" sz="2400" dirty="0" smtClean="0"/>
              <a:t>词法分析器和</a:t>
            </a:r>
            <a:r>
              <a:rPr lang="zh-CN" altLang="en-US" sz="2400" dirty="0" smtClean="0">
                <a:solidFill>
                  <a:srgbClr val="FF0000"/>
                </a:solidFill>
              </a:rPr>
              <a:t>符号表</a:t>
            </a:r>
            <a:r>
              <a:rPr lang="zh-CN" altLang="en-US" sz="2400" dirty="0" smtClean="0"/>
              <a:t>的交互：将标识符添加到符号表</a:t>
            </a:r>
            <a:endParaRPr lang="en-US" altLang="zh-CN" sz="2400" dirty="0" smtClean="0"/>
          </a:p>
          <a:p>
            <a:pPr lvl="1">
              <a:lnSpc>
                <a:spcPct val="100000"/>
              </a:lnSpc>
              <a:defRPr/>
            </a:pPr>
            <a:r>
              <a:rPr lang="zh-CN" altLang="en-US" sz="2400" dirty="0" smtClean="0"/>
              <a:t>词法分析器负责读取</a:t>
            </a:r>
            <a:r>
              <a:rPr lang="zh-CN" altLang="en-US" sz="2400" dirty="0" smtClean="0">
                <a:solidFill>
                  <a:srgbClr val="FF0000"/>
                </a:solidFill>
              </a:rPr>
              <a:t>源程序</a:t>
            </a:r>
            <a:endParaRPr lang="en-US" altLang="zh-CN" sz="2400" dirty="0" smtClean="0">
              <a:solidFill>
                <a:srgbClr val="FF0000"/>
              </a:solidFill>
            </a:endParaRPr>
          </a:p>
          <a:p>
            <a:pPr lvl="2">
              <a:lnSpc>
                <a:spcPct val="100000"/>
              </a:lnSpc>
              <a:defRPr/>
            </a:pPr>
            <a:r>
              <a:rPr lang="zh-CN" altLang="en-US" sz="2400" dirty="0" smtClean="0"/>
              <a:t>过滤注释和空白（预处理阶段</a:t>
            </a:r>
            <a:r>
              <a:rPr lang="zh-CN" altLang="en-US" sz="2400" dirty="0"/>
              <a:t>）</a:t>
            </a:r>
            <a:endParaRPr lang="en-US" altLang="zh-CN" sz="2400" dirty="0" smtClean="0"/>
          </a:p>
          <a:p>
            <a:pPr lvl="2">
              <a:lnSpc>
                <a:spcPct val="100000"/>
              </a:lnSpc>
              <a:defRPr/>
            </a:pPr>
            <a:r>
              <a:rPr lang="zh-CN" altLang="en-US" sz="2400" dirty="0" smtClean="0"/>
              <a:t>将编译器生成的错误消息与源程序的位置联系起来</a:t>
            </a:r>
            <a:endParaRPr lang="en-US" altLang="zh-CN" sz="2400" dirty="0" smtClean="0"/>
          </a:p>
        </p:txBody>
      </p:sp>
      <p:sp>
        <p:nvSpPr>
          <p:cNvPr id="4" name="灯片编号占位符 3"/>
          <p:cNvSpPr>
            <a:spLocks noGrp="1"/>
          </p:cNvSpPr>
          <p:nvPr>
            <p:ph type="sldNum" sz="quarter" idx="10"/>
          </p:nvPr>
        </p:nvSpPr>
        <p:spPr/>
        <p:txBody>
          <a:bodyPr/>
          <a:lstStyle/>
          <a:p>
            <a:pPr>
              <a:defRPr/>
            </a:pPr>
            <a:fld id="{7128024A-F10C-4542-B165-344DDA63B8E0}" type="slidenum">
              <a:rPr lang="zh-CN" altLang="en-US" smtClean="0"/>
              <a:pPr>
                <a:defRPr/>
              </a:pPr>
              <a:t>5</a:t>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3"/>
          <p:cNvSpPr>
            <a:spLocks noGrp="1"/>
          </p:cNvSpPr>
          <p:nvPr>
            <p:ph type="title"/>
          </p:nvPr>
        </p:nvSpPr>
        <p:spPr/>
        <p:txBody>
          <a:bodyPr/>
          <a:lstStyle/>
          <a:p>
            <a:r>
              <a:rPr lang="zh-CN" altLang="en-US" smtClean="0"/>
              <a:t>代码集成</a:t>
            </a:r>
          </a:p>
        </p:txBody>
      </p:sp>
      <p:sp>
        <p:nvSpPr>
          <p:cNvPr id="61443" name="内容占位符 4"/>
          <p:cNvSpPr>
            <a:spLocks noGrp="1"/>
          </p:cNvSpPr>
          <p:nvPr>
            <p:ph idx="1"/>
          </p:nvPr>
        </p:nvSpPr>
        <p:spPr/>
        <p:txBody>
          <a:bodyPr/>
          <a:lstStyle/>
          <a:p>
            <a:pPr marL="457200" indent="-457200">
              <a:buFont typeface="华文行楷" pitchFamily="2" charset="-122"/>
              <a:buAutoNum type="arabicPeriod"/>
              <a:defRPr/>
            </a:pPr>
            <a:r>
              <a:rPr lang="zh-CN" altLang="en-US" smtClean="0"/>
              <a:t>让词法分析器顺序地尝试各个词法单元的状态转换图</a:t>
            </a:r>
            <a:endParaRPr lang="en-US" altLang="zh-CN" smtClean="0"/>
          </a:p>
          <a:p>
            <a:pPr marL="857250" lvl="1" indent="-457200">
              <a:defRPr/>
            </a:pPr>
            <a:r>
              <a:rPr lang="zh-CN" altLang="en-US" smtClean="0"/>
              <a:t>为各种词法单元建立各自的状态转换图</a:t>
            </a:r>
            <a:endParaRPr lang="en-US" altLang="zh-CN" smtClean="0"/>
          </a:p>
          <a:p>
            <a:pPr marL="857250" lvl="1" indent="-457200">
              <a:defRPr/>
            </a:pPr>
            <a:r>
              <a:rPr lang="zh-CN" altLang="en-US" smtClean="0"/>
              <a:t>每次调用</a:t>
            </a:r>
            <a:r>
              <a:rPr lang="en-US" altLang="zh-CN" i="1" smtClean="0"/>
              <a:t>fail()</a:t>
            </a:r>
            <a:r>
              <a:rPr lang="zh-CN" altLang="en-US" smtClean="0"/>
              <a:t>时，重置</a:t>
            </a:r>
            <a:r>
              <a:rPr lang="en-US" altLang="zh-CN" i="1" smtClean="0"/>
              <a:t>forward</a:t>
            </a:r>
            <a:r>
              <a:rPr lang="zh-CN" altLang="en-US" smtClean="0"/>
              <a:t>指针并启动下一个状态转换图</a:t>
            </a:r>
            <a:endParaRPr lang="en-US" altLang="zh-CN" smtClean="0"/>
          </a:p>
          <a:p>
            <a:pPr marL="457200" indent="-457200">
              <a:buFont typeface="华文行楷" pitchFamily="2" charset="-122"/>
              <a:buAutoNum type="arabicPeriod"/>
              <a:defRPr/>
            </a:pPr>
            <a:r>
              <a:rPr lang="zh-CN" altLang="en-US" smtClean="0"/>
              <a:t>并行执行各个状态转换图</a:t>
            </a:r>
            <a:endParaRPr lang="en-US" altLang="zh-CN" smtClean="0"/>
          </a:p>
          <a:p>
            <a:pPr marL="857250" lvl="1" indent="-457200">
              <a:defRPr/>
            </a:pPr>
            <a:r>
              <a:rPr lang="zh-CN" altLang="en-US" smtClean="0"/>
              <a:t>将下一个输入字符提供给所有的状态转换图，并使得状态转换图作出它应该执行的转换</a:t>
            </a:r>
            <a:endParaRPr lang="en-US" altLang="zh-CN" smtClean="0"/>
          </a:p>
          <a:p>
            <a:pPr marL="857250" lvl="1" indent="-457200">
              <a:defRPr/>
            </a:pPr>
            <a:r>
              <a:rPr lang="zh-CN" altLang="en-US" smtClean="0"/>
              <a:t>问题：一个状态图已经找到了匹配模式的词素，另一个或多个状态图仍然继续处理输入</a:t>
            </a:r>
            <a:endParaRPr lang="en-US" altLang="zh-CN" smtClean="0"/>
          </a:p>
          <a:p>
            <a:pPr marL="857250" lvl="1" indent="-457200">
              <a:defRPr/>
            </a:pPr>
            <a:r>
              <a:rPr lang="zh-CN" altLang="en-US" smtClean="0"/>
              <a:t>通过取最长的和某个模式相匹配的输入前缀解决</a:t>
            </a:r>
            <a:endParaRPr lang="en-US" altLang="zh-CN" smtClean="0"/>
          </a:p>
          <a:p>
            <a:pPr marL="457200" indent="-457200">
              <a:buFont typeface="华文行楷" pitchFamily="2" charset="-122"/>
              <a:buAutoNum type="arabicPeriod"/>
              <a:defRPr/>
            </a:pPr>
            <a:r>
              <a:rPr lang="zh-CN" altLang="en-US" smtClean="0"/>
              <a:t>将所有状态转换图合并为一个图</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练习</a:t>
            </a:r>
            <a:r>
              <a:rPr lang="en-US" altLang="zh-CN" smtClean="0"/>
              <a:t>3.3</a:t>
            </a:r>
            <a:endParaRPr lang="zh-CN" altLang="en-US" smtClean="0"/>
          </a:p>
        </p:txBody>
      </p:sp>
      <p:pic>
        <p:nvPicPr>
          <p:cNvPr id="66563" name="Picture 6"/>
          <p:cNvPicPr>
            <a:picLocks noChangeAspect="1" noChangeArrowheads="1"/>
          </p:cNvPicPr>
          <p:nvPr/>
        </p:nvPicPr>
        <p:blipFill>
          <a:blip r:embed="rId2"/>
          <a:srcRect/>
          <a:stretch>
            <a:fillRect/>
          </a:stretch>
        </p:blipFill>
        <p:spPr bwMode="auto">
          <a:xfrm>
            <a:off x="609600" y="1752600"/>
            <a:ext cx="7848600" cy="1839913"/>
          </a:xfrm>
          <a:prstGeom prst="rect">
            <a:avLst/>
          </a:prstGeom>
          <a:noFill/>
          <a:ln w="9525">
            <a:noFill/>
            <a:miter lim="800000"/>
            <a:headEnd/>
            <a:tailEnd/>
          </a:ln>
        </p:spPr>
      </p:pic>
      <p:sp>
        <p:nvSpPr>
          <p:cNvPr id="4" name="矩形 3"/>
          <p:cNvSpPr/>
          <p:nvPr/>
        </p:nvSpPr>
        <p:spPr>
          <a:xfrm>
            <a:off x="571500" y="1752599"/>
            <a:ext cx="7886700" cy="1839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副标题 4"/>
          <p:cNvSpPr>
            <a:spLocks noGrp="1"/>
          </p:cNvSpPr>
          <p:nvPr>
            <p:ph type="subTitle" idx="1"/>
          </p:nvPr>
        </p:nvSpPr>
        <p:spPr/>
        <p:txBody>
          <a:bodyPr/>
          <a:lstStyle/>
          <a:p>
            <a:r>
              <a:rPr lang="zh-CN" altLang="en-US" smtClean="0"/>
              <a:t>自动生成词法分析器</a:t>
            </a:r>
          </a:p>
        </p:txBody>
      </p:sp>
      <p:sp>
        <p:nvSpPr>
          <p:cNvPr id="4" name="标题 3"/>
          <p:cNvSpPr>
            <a:spLocks noGrp="1"/>
          </p:cNvSpPr>
          <p:nvPr>
            <p:ph type="ctrTitle"/>
          </p:nvPr>
        </p:nvSpPr>
        <p:spPr/>
        <p:txBody>
          <a:bodyPr/>
          <a:lstStyle/>
          <a:p>
            <a:pPr>
              <a:defRPr/>
            </a:pPr>
            <a:r>
              <a:rPr lang="zh-CN" altLang="en-US" dirty="0" smtClean="0"/>
              <a:t>词法分析器生成工具</a:t>
            </a:r>
            <a:r>
              <a:rPr lang="en-US" altLang="zh-CN" sz="2800" dirty="0" err="1" smtClean="0">
                <a:latin typeface="+mn-lt"/>
                <a:ea typeface="+mj-ea"/>
              </a:rPr>
              <a:t>Lex</a:t>
            </a:r>
            <a:endParaRPr lang="zh-CN" altLang="en-US" sz="2800" dirty="0">
              <a:latin typeface="+mn-lt"/>
              <a:ea typeface="+mj-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smtClean="0">
                <a:latin typeface="+mn-lt"/>
              </a:rPr>
              <a:t>Lex</a:t>
            </a:r>
            <a:r>
              <a:rPr lang="zh-CN" altLang="en-US" dirty="0" smtClean="0"/>
              <a:t>的使用</a:t>
            </a:r>
            <a:endParaRPr lang="zh-CN" altLang="en-US" dirty="0"/>
          </a:p>
        </p:txBody>
      </p:sp>
      <p:sp>
        <p:nvSpPr>
          <p:cNvPr id="3" name="内容占位符 2"/>
          <p:cNvSpPr>
            <a:spLocks noGrp="1"/>
          </p:cNvSpPr>
          <p:nvPr>
            <p:ph idx="1"/>
          </p:nvPr>
        </p:nvSpPr>
        <p:spPr>
          <a:xfrm>
            <a:off x="457200" y="1371600"/>
            <a:ext cx="8229600" cy="3048000"/>
          </a:xfrm>
        </p:spPr>
        <p:txBody>
          <a:bodyPr/>
          <a:lstStyle/>
          <a:p>
            <a:pPr>
              <a:lnSpc>
                <a:spcPct val="100000"/>
              </a:lnSpc>
              <a:defRPr/>
            </a:pPr>
            <a:r>
              <a:rPr lang="en-US" altLang="zh-CN" dirty="0" err="1" smtClean="0"/>
              <a:t>Lex</a:t>
            </a:r>
            <a:r>
              <a:rPr lang="zh-CN" altLang="en-US" dirty="0" smtClean="0"/>
              <a:t>（</a:t>
            </a:r>
            <a:r>
              <a:rPr lang="en-US" altLang="zh-CN" dirty="0" smtClean="0"/>
              <a:t>Flex</a:t>
            </a:r>
            <a:r>
              <a:rPr lang="zh-CN" altLang="en-US" dirty="0" smtClean="0"/>
              <a:t>）</a:t>
            </a:r>
            <a:endParaRPr lang="en-US" altLang="zh-CN" dirty="0" smtClean="0"/>
          </a:p>
          <a:p>
            <a:pPr lvl="1">
              <a:lnSpc>
                <a:spcPct val="100000"/>
              </a:lnSpc>
              <a:defRPr/>
            </a:pPr>
            <a:r>
              <a:rPr lang="zh-CN" altLang="en-US" dirty="0" smtClean="0"/>
              <a:t>词法分析器生成工具</a:t>
            </a:r>
            <a:endParaRPr lang="en-US" altLang="zh-CN" dirty="0" smtClean="0"/>
          </a:p>
          <a:p>
            <a:pPr>
              <a:lnSpc>
                <a:spcPct val="100000"/>
              </a:lnSpc>
              <a:defRPr/>
            </a:pPr>
            <a:r>
              <a:rPr lang="en-US" altLang="zh-CN" dirty="0" err="1" smtClean="0"/>
              <a:t>Lex</a:t>
            </a:r>
            <a:r>
              <a:rPr lang="zh-CN" altLang="en-US" dirty="0" smtClean="0"/>
              <a:t>的使用</a:t>
            </a:r>
            <a:endParaRPr lang="en-US" altLang="zh-CN" dirty="0" smtClean="0"/>
          </a:p>
          <a:p>
            <a:pPr marL="857250" lvl="1" indent="-457200">
              <a:lnSpc>
                <a:spcPct val="100000"/>
              </a:lnSpc>
              <a:buFont typeface="+mj-lt"/>
              <a:buAutoNum type="arabicPeriod"/>
              <a:defRPr/>
            </a:pPr>
            <a:r>
              <a:rPr lang="zh-CN" altLang="en-US" sz="2000" dirty="0" smtClean="0"/>
              <a:t>用</a:t>
            </a:r>
            <a:r>
              <a:rPr lang="en-US" altLang="zh-CN" sz="2000" dirty="0" err="1" smtClean="0"/>
              <a:t>Lex</a:t>
            </a:r>
            <a:r>
              <a:rPr lang="zh-CN" altLang="en-US" sz="2000" dirty="0" smtClean="0"/>
              <a:t>语言编写输入文件，描述要生成的词法分析器</a:t>
            </a:r>
            <a:endParaRPr lang="en-US" altLang="zh-CN" sz="2000" dirty="0" smtClean="0"/>
          </a:p>
          <a:p>
            <a:pPr marL="857250" lvl="1" indent="-457200">
              <a:lnSpc>
                <a:spcPct val="100000"/>
              </a:lnSpc>
              <a:buFont typeface="+mj-lt"/>
              <a:buAutoNum type="arabicPeriod"/>
              <a:defRPr/>
            </a:pPr>
            <a:r>
              <a:rPr lang="en-US" altLang="zh-CN" sz="2000" dirty="0" err="1" smtClean="0"/>
              <a:t>Lex</a:t>
            </a:r>
            <a:r>
              <a:rPr lang="zh-CN" altLang="en-US" sz="2000" dirty="0" smtClean="0"/>
              <a:t>编译器将输入文件转换成</a:t>
            </a:r>
            <a:r>
              <a:rPr lang="en-US" altLang="zh-CN" sz="2000" dirty="0" smtClean="0"/>
              <a:t>C</a:t>
            </a:r>
            <a:r>
              <a:rPr lang="zh-CN" altLang="en-US" sz="2000" dirty="0" smtClean="0"/>
              <a:t>语言程序</a:t>
            </a:r>
            <a:r>
              <a:rPr lang="en-US" altLang="zh-CN" sz="2000" dirty="0" err="1" smtClean="0"/>
              <a:t>lex.yy.c</a:t>
            </a:r>
            <a:endParaRPr lang="en-US" altLang="zh-CN" sz="2000" dirty="0" smtClean="0"/>
          </a:p>
          <a:p>
            <a:pPr marL="857250" lvl="1" indent="-457200">
              <a:lnSpc>
                <a:spcPct val="100000"/>
              </a:lnSpc>
              <a:buFont typeface="+mj-lt"/>
              <a:buAutoNum type="arabicPeriod"/>
              <a:defRPr/>
            </a:pPr>
            <a:r>
              <a:rPr lang="en-US" altLang="zh-CN" sz="2000" dirty="0" smtClean="0"/>
              <a:t>C</a:t>
            </a:r>
            <a:r>
              <a:rPr lang="zh-CN" altLang="en-US" sz="2000" dirty="0" smtClean="0"/>
              <a:t>编译器编译编译</a:t>
            </a:r>
            <a:r>
              <a:rPr lang="en-US" altLang="zh-CN" sz="2000" dirty="0" err="1" smtClean="0"/>
              <a:t>lex.yy.c</a:t>
            </a:r>
            <a:r>
              <a:rPr lang="zh-CN" altLang="en-US" sz="2000" dirty="0" smtClean="0"/>
              <a:t>生成</a:t>
            </a:r>
            <a:r>
              <a:rPr lang="en-US" altLang="zh-CN" sz="2000" dirty="0" err="1" smtClean="0"/>
              <a:t>a.out</a:t>
            </a:r>
            <a:r>
              <a:rPr lang="zh-CN" altLang="en-US" sz="2000" dirty="0" smtClean="0"/>
              <a:t>（</a:t>
            </a:r>
            <a:r>
              <a:rPr lang="en-US" altLang="zh-CN" sz="2000" dirty="0" smtClean="0"/>
              <a:t>a.exe</a:t>
            </a:r>
            <a:r>
              <a:rPr lang="zh-CN" altLang="en-US" sz="2000" dirty="0" smtClean="0"/>
              <a:t>）</a:t>
            </a:r>
            <a:endParaRPr lang="en-US" altLang="zh-CN" sz="2000" dirty="0" smtClean="0"/>
          </a:p>
        </p:txBody>
      </p:sp>
      <p:sp>
        <p:nvSpPr>
          <p:cNvPr id="4" name="灯片编号占位符 3"/>
          <p:cNvSpPr>
            <a:spLocks noGrp="1"/>
          </p:cNvSpPr>
          <p:nvPr>
            <p:ph type="sldNum" sz="quarter" idx="10"/>
          </p:nvPr>
        </p:nvSpPr>
        <p:spPr/>
        <p:txBody>
          <a:bodyPr/>
          <a:lstStyle/>
          <a:p>
            <a:pPr>
              <a:defRPr/>
            </a:pPr>
            <a:fld id="{5F0E4796-24FD-481C-BD49-2984EF5355ED}" type="slidenum">
              <a:rPr lang="zh-CN" altLang="en-US" smtClean="0"/>
              <a:pPr>
                <a:defRPr/>
              </a:pPr>
              <a:t>53</a:t>
            </a:fld>
            <a:endParaRPr lang="en-US" altLang="zh-CN"/>
          </a:p>
        </p:txBody>
      </p:sp>
      <p:pic>
        <p:nvPicPr>
          <p:cNvPr id="68613" name="Picture 2"/>
          <p:cNvPicPr>
            <a:picLocks noChangeAspect="1" noChangeArrowheads="1"/>
          </p:cNvPicPr>
          <p:nvPr/>
        </p:nvPicPr>
        <p:blipFill>
          <a:blip r:embed="rId2"/>
          <a:srcRect/>
          <a:stretch>
            <a:fillRect/>
          </a:stretch>
        </p:blipFill>
        <p:spPr bwMode="auto">
          <a:xfrm>
            <a:off x="1130300" y="3810000"/>
            <a:ext cx="6032500" cy="2935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smtClean="0">
                <a:latin typeface="+mn-lt"/>
              </a:rPr>
              <a:t>Lex</a:t>
            </a:r>
            <a:r>
              <a:rPr lang="zh-CN" altLang="en-US" dirty="0" smtClean="0"/>
              <a:t>程序的结构</a:t>
            </a:r>
            <a:endParaRPr lang="zh-CN" altLang="en-US" dirty="0"/>
          </a:p>
        </p:txBody>
      </p:sp>
      <p:sp>
        <p:nvSpPr>
          <p:cNvPr id="69635" name="内容占位符 2"/>
          <p:cNvSpPr>
            <a:spLocks noGrp="1"/>
          </p:cNvSpPr>
          <p:nvPr>
            <p:ph sz="half" idx="1"/>
          </p:nvPr>
        </p:nvSpPr>
        <p:spPr>
          <a:xfrm>
            <a:off x="457200" y="1371600"/>
            <a:ext cx="3733800" cy="1371600"/>
          </a:xfrm>
        </p:spPr>
        <p:txBody>
          <a:bodyPr/>
          <a:lstStyle/>
          <a:p>
            <a:r>
              <a:rPr lang="zh-CN" altLang="en-US" sz="2400" smtClean="0"/>
              <a:t>一个</a:t>
            </a:r>
            <a:r>
              <a:rPr lang="en-US" altLang="zh-CN" sz="2400" smtClean="0"/>
              <a:t>Lex</a:t>
            </a:r>
            <a:r>
              <a:rPr lang="zh-CN" altLang="en-US" sz="2400" smtClean="0"/>
              <a:t>程序具有如下形式</a:t>
            </a:r>
            <a:endParaRPr lang="en-US" altLang="zh-CN" sz="2400" smtClean="0"/>
          </a:p>
          <a:p>
            <a:pPr lvl="1"/>
            <a:endParaRPr lang="zh-CN" altLang="en-US" sz="2000" smtClean="0"/>
          </a:p>
        </p:txBody>
      </p:sp>
      <p:sp>
        <p:nvSpPr>
          <p:cNvPr id="4" name="灯片编号占位符 3"/>
          <p:cNvSpPr>
            <a:spLocks noGrp="1"/>
          </p:cNvSpPr>
          <p:nvPr>
            <p:ph type="sldNum" sz="quarter" idx="10"/>
          </p:nvPr>
        </p:nvSpPr>
        <p:spPr/>
        <p:txBody>
          <a:bodyPr/>
          <a:lstStyle/>
          <a:p>
            <a:pPr>
              <a:defRPr/>
            </a:pPr>
            <a:fld id="{27F3960F-C285-4998-B02A-99CDDB528B8D}" type="slidenum">
              <a:rPr lang="zh-CN" altLang="en-US" smtClean="0"/>
              <a:pPr>
                <a:defRPr/>
              </a:pPr>
              <a:t>54</a:t>
            </a:fld>
            <a:endParaRPr lang="en-US" altLang="zh-CN"/>
          </a:p>
        </p:txBody>
      </p:sp>
      <p:sp>
        <p:nvSpPr>
          <p:cNvPr id="65541" name="内容占位符 7"/>
          <p:cNvSpPr>
            <a:spLocks noGrp="1"/>
          </p:cNvSpPr>
          <p:nvPr>
            <p:ph sz="half" idx="2"/>
          </p:nvPr>
        </p:nvSpPr>
        <p:spPr>
          <a:xfrm>
            <a:off x="4114800" y="1371600"/>
            <a:ext cx="4495800" cy="5092700"/>
          </a:xfrm>
        </p:spPr>
        <p:txBody>
          <a:bodyPr/>
          <a:lstStyle/>
          <a:p>
            <a:pPr>
              <a:defRPr/>
            </a:pPr>
            <a:r>
              <a:rPr lang="zh-CN" altLang="en-US" sz="2400" dirty="0" smtClean="0"/>
              <a:t>声明部分</a:t>
            </a:r>
            <a:endParaRPr lang="en-US" altLang="zh-CN" sz="2400" dirty="0" smtClean="0"/>
          </a:p>
          <a:p>
            <a:pPr lvl="1">
              <a:defRPr/>
            </a:pPr>
            <a:r>
              <a:rPr lang="zh-CN" altLang="en-US" sz="2000" dirty="0" smtClean="0"/>
              <a:t>变量</a:t>
            </a:r>
            <a:r>
              <a:rPr lang="zh-CN" altLang="en-US" sz="2000" dirty="0" smtClean="0"/>
              <a:t>和常量</a:t>
            </a:r>
            <a:r>
              <a:rPr lang="zh-CN" altLang="en-US" sz="2000" dirty="0" smtClean="0"/>
              <a:t>声明</a:t>
            </a:r>
            <a:endParaRPr lang="en-US" altLang="zh-CN" sz="2000" dirty="0" smtClean="0"/>
          </a:p>
          <a:p>
            <a:pPr lvl="1">
              <a:defRPr/>
            </a:pPr>
            <a:r>
              <a:rPr lang="zh-CN" altLang="en-US" sz="2000" dirty="0" smtClean="0"/>
              <a:t>正则定义</a:t>
            </a:r>
            <a:endParaRPr lang="en-US" altLang="zh-CN" sz="2000" dirty="0" smtClean="0"/>
          </a:p>
          <a:p>
            <a:pPr>
              <a:defRPr/>
            </a:pPr>
            <a:r>
              <a:rPr lang="zh-CN" altLang="en-US" sz="2400" dirty="0" smtClean="0"/>
              <a:t>转换规则</a:t>
            </a:r>
            <a:endParaRPr lang="en-US" altLang="zh-CN" sz="2400" dirty="0" smtClean="0"/>
          </a:p>
          <a:p>
            <a:pPr lvl="1">
              <a:defRPr/>
            </a:pPr>
            <a:r>
              <a:rPr lang="zh-CN" altLang="en-US" sz="2000" dirty="0" smtClean="0">
                <a:solidFill>
                  <a:schemeClr val="tx2">
                    <a:lumMod val="60000"/>
                    <a:lumOff val="40000"/>
                  </a:schemeClr>
                </a:solidFill>
              </a:rPr>
              <a:t>模式 </a:t>
            </a:r>
            <a:r>
              <a:rPr lang="en-US" altLang="zh-CN" sz="2000" dirty="0" smtClean="0">
                <a:solidFill>
                  <a:schemeClr val="tx2">
                    <a:lumMod val="60000"/>
                    <a:lumOff val="40000"/>
                  </a:schemeClr>
                </a:solidFill>
              </a:rPr>
              <a:t>{</a:t>
            </a:r>
            <a:r>
              <a:rPr lang="zh-CN" altLang="en-US" sz="2000" dirty="0" smtClean="0">
                <a:solidFill>
                  <a:schemeClr val="tx2">
                    <a:lumMod val="60000"/>
                    <a:lumOff val="40000"/>
                  </a:schemeClr>
                </a:solidFill>
              </a:rPr>
              <a:t>动作</a:t>
            </a:r>
            <a:r>
              <a:rPr lang="en-US" altLang="zh-CN" sz="2000" dirty="0" smtClean="0">
                <a:solidFill>
                  <a:schemeClr val="tx2">
                    <a:lumMod val="60000"/>
                    <a:lumOff val="40000"/>
                  </a:schemeClr>
                </a:solidFill>
              </a:rPr>
              <a:t>}</a:t>
            </a:r>
          </a:p>
          <a:p>
            <a:pPr lvl="2">
              <a:defRPr/>
            </a:pPr>
            <a:r>
              <a:rPr lang="zh-CN" altLang="en-US" sz="1800" dirty="0" smtClean="0"/>
              <a:t>模式是正则表达式，可以使用声明部分给出的正则定义</a:t>
            </a:r>
            <a:endParaRPr lang="en-US" altLang="zh-CN" sz="1800" dirty="0" smtClean="0"/>
          </a:p>
          <a:p>
            <a:pPr lvl="2">
              <a:defRPr/>
            </a:pPr>
            <a:r>
              <a:rPr lang="zh-CN" altLang="en-US" sz="1800" dirty="0" smtClean="0"/>
              <a:t>动作是代码片段</a:t>
            </a:r>
            <a:endParaRPr lang="en-US" altLang="zh-CN" sz="1800" dirty="0" smtClean="0"/>
          </a:p>
          <a:p>
            <a:pPr>
              <a:defRPr/>
            </a:pPr>
            <a:r>
              <a:rPr lang="zh-CN" altLang="en-US" sz="2400" dirty="0" smtClean="0"/>
              <a:t>辅助函数</a:t>
            </a:r>
            <a:endParaRPr lang="en-US" altLang="zh-CN" sz="2400" dirty="0" smtClean="0"/>
          </a:p>
          <a:p>
            <a:pPr lvl="1">
              <a:defRPr/>
            </a:pPr>
            <a:r>
              <a:rPr lang="zh-CN" altLang="en-US" sz="2000" dirty="0" smtClean="0"/>
              <a:t>各个动作需要使用的辅助函数</a:t>
            </a:r>
            <a:endParaRPr lang="en-US" altLang="zh-CN" sz="2000" dirty="0" smtClean="0"/>
          </a:p>
          <a:p>
            <a:pPr lvl="1">
              <a:defRPr/>
            </a:pPr>
            <a:r>
              <a:rPr lang="zh-CN" altLang="en-US" sz="2000" dirty="0" smtClean="0"/>
              <a:t>也可以将这些函数单独编译，与词法分析器的代码一起装载</a:t>
            </a:r>
          </a:p>
        </p:txBody>
      </p:sp>
      <p:pic>
        <p:nvPicPr>
          <p:cNvPr id="69638" name="Picture 2"/>
          <p:cNvPicPr>
            <a:picLocks noChangeAspect="1" noChangeArrowheads="1"/>
          </p:cNvPicPr>
          <p:nvPr/>
        </p:nvPicPr>
        <p:blipFill>
          <a:blip r:embed="rId2"/>
          <a:srcRect/>
          <a:stretch>
            <a:fillRect/>
          </a:stretch>
        </p:blipFill>
        <p:spPr bwMode="auto">
          <a:xfrm>
            <a:off x="685800" y="3048000"/>
            <a:ext cx="32004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5"/>
          <p:cNvSpPr>
            <a:spLocks noGrp="1"/>
          </p:cNvSpPr>
          <p:nvPr>
            <p:ph type="title"/>
          </p:nvPr>
        </p:nvSpPr>
        <p:spPr/>
        <p:txBody>
          <a:bodyPr/>
          <a:lstStyle/>
          <a:p>
            <a:r>
              <a:rPr lang="zh-CN" altLang="en-US" smtClean="0"/>
              <a:t>例</a:t>
            </a:r>
            <a:r>
              <a:rPr lang="en-US" altLang="zh-CN" smtClean="0"/>
              <a:t>……Lex</a:t>
            </a:r>
            <a:r>
              <a:rPr lang="zh-CN" altLang="en-US" smtClean="0"/>
              <a:t>程序</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0D6C2C96-DD13-4404-90B0-9548CE8847A1}" type="slidenum">
              <a:rPr lang="zh-CN" altLang="en-US" smtClean="0"/>
              <a:pPr>
                <a:defRPr/>
              </a:pPr>
              <a:t>55</a:t>
            </a:fld>
            <a:endParaRPr lang="en-US" altLang="zh-CN"/>
          </a:p>
        </p:txBody>
      </p:sp>
      <p:pic>
        <p:nvPicPr>
          <p:cNvPr id="70660" name="Picture 2"/>
          <p:cNvPicPr>
            <a:picLocks noGrp="1" noChangeAspect="1" noChangeArrowheads="1"/>
          </p:cNvPicPr>
          <p:nvPr>
            <p:ph idx="1"/>
          </p:nvPr>
        </p:nvPicPr>
        <p:blipFill>
          <a:blip r:embed="rId2"/>
          <a:srcRect/>
          <a:stretch>
            <a:fillRect/>
          </a:stretch>
        </p:blipFill>
        <p:spPr>
          <a:xfrm>
            <a:off x="1066800" y="1600200"/>
            <a:ext cx="7010400" cy="4395788"/>
          </a:xfr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7010400" y="6553200"/>
            <a:ext cx="2133600" cy="254000"/>
          </a:xfrm>
        </p:spPr>
        <p:txBody>
          <a:bodyPr/>
          <a:lstStyle/>
          <a:p>
            <a:pPr>
              <a:defRPr/>
            </a:pPr>
            <a:fld id="{B4C821F1-A7F5-423C-83A5-4ECD93530206}" type="slidenum">
              <a:rPr lang="zh-CN" altLang="en-US" smtClean="0"/>
              <a:pPr>
                <a:defRPr/>
              </a:pPr>
              <a:t>56</a:t>
            </a:fld>
            <a:endParaRPr lang="en-US" altLang="zh-CN"/>
          </a:p>
        </p:txBody>
      </p:sp>
      <p:pic>
        <p:nvPicPr>
          <p:cNvPr id="71683" name="Picture 4"/>
          <p:cNvPicPr>
            <a:picLocks noGrp="1" noChangeAspect="1" noChangeArrowheads="1"/>
          </p:cNvPicPr>
          <p:nvPr>
            <p:ph idx="1"/>
          </p:nvPr>
        </p:nvPicPr>
        <p:blipFill>
          <a:blip r:embed="rId2"/>
          <a:srcRect/>
          <a:stretch>
            <a:fillRect/>
          </a:stretch>
        </p:blipFill>
        <p:spPr>
          <a:xfrm>
            <a:off x="628650" y="76200"/>
            <a:ext cx="7905750" cy="6691313"/>
          </a:xfr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5"/>
          <p:cNvSpPr>
            <a:spLocks noGrp="1"/>
          </p:cNvSpPr>
          <p:nvPr>
            <p:ph type="title"/>
          </p:nvPr>
        </p:nvSpPr>
        <p:spPr/>
        <p:txBody>
          <a:bodyPr/>
          <a:lstStyle/>
          <a:p>
            <a:r>
              <a:rPr lang="en-US" altLang="zh-CN" smtClean="0"/>
              <a:t>Lex</a:t>
            </a:r>
            <a:r>
              <a:rPr lang="zh-CN" altLang="en-US" smtClean="0"/>
              <a:t>程序的结构</a:t>
            </a:r>
          </a:p>
        </p:txBody>
      </p:sp>
      <p:sp>
        <p:nvSpPr>
          <p:cNvPr id="70659" name="内容占位符 6"/>
          <p:cNvSpPr>
            <a:spLocks noGrp="1"/>
          </p:cNvSpPr>
          <p:nvPr>
            <p:ph idx="1"/>
          </p:nvPr>
        </p:nvSpPr>
        <p:spPr/>
        <p:txBody>
          <a:bodyPr/>
          <a:lstStyle/>
          <a:p>
            <a:pPr>
              <a:defRPr/>
            </a:pPr>
            <a:r>
              <a:rPr lang="en-US" altLang="zh-CN" dirty="0" err="1" smtClean="0"/>
              <a:t>Lex</a:t>
            </a:r>
            <a:r>
              <a:rPr lang="zh-CN" altLang="en-US" dirty="0" smtClean="0"/>
              <a:t>词法分析器的协同工作</a:t>
            </a:r>
            <a:endParaRPr lang="en-US" altLang="zh-CN" dirty="0" smtClean="0"/>
          </a:p>
          <a:p>
            <a:pPr lvl="1">
              <a:defRPr/>
            </a:pPr>
            <a:r>
              <a:rPr lang="zh-CN" altLang="en-US" dirty="0" smtClean="0"/>
              <a:t>词法分析器从余下的输入中逐个读取字符，直到发现了某个与模式</a:t>
            </a:r>
            <a:r>
              <a:rPr lang="en-US" altLang="zh-CN" i="1" dirty="0" smtClean="0"/>
              <a:t>P</a:t>
            </a:r>
            <a:r>
              <a:rPr lang="en-US" altLang="zh-CN" i="1" baseline="-25000" dirty="0" smtClean="0"/>
              <a:t>i</a:t>
            </a:r>
            <a:r>
              <a:rPr lang="zh-CN" altLang="en-US" dirty="0" smtClean="0"/>
              <a:t>匹配的前缀</a:t>
            </a:r>
            <a:endParaRPr lang="en-US" altLang="zh-CN" dirty="0" smtClean="0"/>
          </a:p>
          <a:p>
            <a:pPr lvl="1">
              <a:defRPr/>
            </a:pPr>
            <a:r>
              <a:rPr lang="zh-CN" altLang="en-US" dirty="0" smtClean="0"/>
              <a:t>词法分析器执行相关的动作</a:t>
            </a:r>
            <a:r>
              <a:rPr lang="en-US" altLang="zh-CN" i="1" dirty="0" smtClean="0"/>
              <a:t>A</a:t>
            </a:r>
            <a:r>
              <a:rPr lang="en-US" altLang="zh-CN" i="1" baseline="-25000" dirty="0" smtClean="0"/>
              <a:t>i</a:t>
            </a:r>
            <a:endParaRPr lang="zh-CN" altLang="en-US" i="1" baseline="-25000" dirty="0" smtClean="0"/>
          </a:p>
          <a:p>
            <a:pPr lvl="1">
              <a:defRPr/>
            </a:pPr>
            <a:r>
              <a:rPr lang="zh-CN" altLang="en-US" dirty="0" smtClean="0"/>
              <a:t>词法分析器只向语法分析器返回一个值，即词法单元名，但在需要时可以利用共享的整型变量</a:t>
            </a:r>
            <a:r>
              <a:rPr lang="en-US" altLang="zh-CN" i="1" dirty="0" err="1" smtClean="0"/>
              <a:t>yylval</a:t>
            </a:r>
            <a:r>
              <a:rPr lang="zh-CN" altLang="en-US" dirty="0" smtClean="0"/>
              <a:t>传递有关这个词素的附加信息</a:t>
            </a:r>
            <a:endParaRPr lang="en-US" altLang="zh-CN" dirty="0" smtClean="0"/>
          </a:p>
        </p:txBody>
      </p:sp>
      <p:sp>
        <p:nvSpPr>
          <p:cNvPr id="5" name="灯片编号占位符 4"/>
          <p:cNvSpPr>
            <a:spLocks noGrp="1"/>
          </p:cNvSpPr>
          <p:nvPr>
            <p:ph type="sldNum" sz="quarter" idx="10"/>
          </p:nvPr>
        </p:nvSpPr>
        <p:spPr/>
        <p:txBody>
          <a:bodyPr/>
          <a:lstStyle/>
          <a:p>
            <a:pPr>
              <a:defRPr/>
            </a:pPr>
            <a:fld id="{C3B3A08C-E4E2-43DA-B6F1-0C05CB493203}" type="slidenum">
              <a:rPr lang="zh-CN" altLang="en-US" smtClean="0"/>
              <a:pPr>
                <a:defRPr/>
              </a:pPr>
              <a:t>57</a:t>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smtClean="0"/>
              <a:t>Lex</a:t>
            </a:r>
            <a:r>
              <a:rPr lang="zh-CN" altLang="en-US" smtClean="0"/>
              <a:t>中的冲突解决</a:t>
            </a:r>
          </a:p>
        </p:txBody>
      </p:sp>
      <p:sp>
        <p:nvSpPr>
          <p:cNvPr id="3" name="内容占位符 2"/>
          <p:cNvSpPr>
            <a:spLocks noGrp="1"/>
          </p:cNvSpPr>
          <p:nvPr>
            <p:ph idx="1"/>
          </p:nvPr>
        </p:nvSpPr>
        <p:spPr>
          <a:xfrm>
            <a:off x="457200" y="1371600"/>
            <a:ext cx="8229600" cy="4419600"/>
          </a:xfrm>
        </p:spPr>
        <p:txBody>
          <a:bodyPr/>
          <a:lstStyle/>
          <a:p>
            <a:pPr>
              <a:defRPr/>
            </a:pPr>
            <a:r>
              <a:rPr lang="en-US" altLang="zh-CN" dirty="0" err="1" smtClean="0"/>
              <a:t>Lex</a:t>
            </a:r>
            <a:r>
              <a:rPr lang="zh-CN" altLang="en-US" dirty="0" smtClean="0"/>
              <a:t>中的冲突解决</a:t>
            </a:r>
            <a:endParaRPr lang="en-US" altLang="zh-CN" dirty="0" smtClean="0"/>
          </a:p>
          <a:p>
            <a:pPr lvl="1">
              <a:defRPr/>
            </a:pPr>
            <a:r>
              <a:rPr lang="zh-CN" altLang="en-US" dirty="0" smtClean="0"/>
              <a:t>当输入的多个前缀与一个或多个模式匹配时，</a:t>
            </a:r>
            <a:r>
              <a:rPr lang="en-US" altLang="zh-CN" dirty="0" err="1" smtClean="0"/>
              <a:t>Lex</a:t>
            </a:r>
            <a:r>
              <a:rPr lang="zh-CN" altLang="en-US" dirty="0" smtClean="0"/>
              <a:t>用如下的规则选择正确的词素</a:t>
            </a:r>
            <a:endParaRPr lang="en-US" altLang="zh-CN" dirty="0" smtClean="0"/>
          </a:p>
          <a:p>
            <a:pPr marL="1314450" lvl="2" indent="-457200">
              <a:buFont typeface="+mj-lt"/>
              <a:buAutoNum type="arabicPeriod"/>
              <a:defRPr/>
            </a:pPr>
            <a:r>
              <a:rPr lang="zh-CN" altLang="en-US" dirty="0" smtClean="0"/>
              <a:t>总是选择最长的前缀</a:t>
            </a:r>
            <a:endParaRPr lang="en-US" altLang="zh-CN" dirty="0" smtClean="0"/>
          </a:p>
          <a:p>
            <a:pPr marL="1314450" lvl="2" indent="-457200">
              <a:buFont typeface="+mj-lt"/>
              <a:buAutoNum type="arabicPeriod"/>
              <a:defRPr/>
            </a:pPr>
            <a:r>
              <a:rPr lang="zh-CN" altLang="en-US" dirty="0" smtClean="0"/>
              <a:t>如果</a:t>
            </a:r>
            <a:r>
              <a:rPr lang="zh-CN" altLang="en-US" dirty="0" smtClean="0"/>
              <a:t>最</a:t>
            </a:r>
            <a:r>
              <a:rPr lang="zh-CN" altLang="en-US" dirty="0"/>
              <a:t>长</a:t>
            </a:r>
            <a:r>
              <a:rPr lang="zh-CN" altLang="en-US" dirty="0" smtClean="0"/>
              <a:t>的</a:t>
            </a:r>
            <a:r>
              <a:rPr lang="zh-CN" altLang="en-US" dirty="0" smtClean="0"/>
              <a:t>可能前缀与多个模式匹配，总是选择在</a:t>
            </a:r>
            <a:r>
              <a:rPr lang="en-US" altLang="zh-CN" dirty="0" err="1" smtClean="0"/>
              <a:t>Lex</a:t>
            </a:r>
            <a:r>
              <a:rPr lang="zh-CN" altLang="en-US" dirty="0" smtClean="0"/>
              <a:t>程序中先被列出的模式</a:t>
            </a:r>
            <a:endParaRPr lang="en-US" altLang="zh-CN" dirty="0" smtClean="0"/>
          </a:p>
          <a:p>
            <a:pPr marL="914400" lvl="1" indent="-457200">
              <a:defRPr/>
            </a:pPr>
            <a:r>
              <a:rPr lang="zh-CN" altLang="en-US" dirty="0" smtClean="0"/>
              <a:t>例：按照规则</a:t>
            </a:r>
            <a:r>
              <a:rPr lang="en-US" altLang="zh-CN" dirty="0" smtClean="0"/>
              <a:t>1 </a:t>
            </a:r>
            <a:r>
              <a:rPr lang="zh-CN" altLang="en-US" dirty="0" smtClean="0"/>
              <a:t>，</a:t>
            </a:r>
            <a:r>
              <a:rPr lang="en-US" altLang="zh-CN" dirty="0" smtClean="0"/>
              <a:t>&lt;=</a:t>
            </a:r>
            <a:r>
              <a:rPr lang="zh-CN" altLang="en-US" dirty="0" smtClean="0"/>
              <a:t>应该被看作是一个词素，而不是两个词素</a:t>
            </a:r>
            <a:r>
              <a:rPr lang="en-US" altLang="zh-CN" dirty="0" smtClean="0"/>
              <a:t>&lt;</a:t>
            </a:r>
            <a:r>
              <a:rPr lang="zh-CN" altLang="en-US" dirty="0" smtClean="0"/>
              <a:t>和</a:t>
            </a:r>
            <a:r>
              <a:rPr lang="en-US" altLang="zh-CN" dirty="0" smtClean="0"/>
              <a:t>=</a:t>
            </a:r>
          </a:p>
          <a:p>
            <a:pPr marL="914400" lvl="1" indent="-457200">
              <a:defRPr/>
            </a:pPr>
            <a:r>
              <a:rPr lang="zh-CN" altLang="en-US" dirty="0" smtClean="0"/>
              <a:t>例：按照规则</a:t>
            </a:r>
            <a:r>
              <a:rPr lang="en-US" altLang="zh-CN" dirty="0" smtClean="0"/>
              <a:t>2</a:t>
            </a:r>
            <a:r>
              <a:rPr lang="zh-CN" altLang="en-US" dirty="0" smtClean="0"/>
              <a:t>，如果</a:t>
            </a:r>
            <a:r>
              <a:rPr lang="en-US" altLang="zh-CN" dirty="0" err="1" smtClean="0"/>
              <a:t>Lex</a:t>
            </a:r>
            <a:r>
              <a:rPr lang="zh-CN" altLang="en-US" dirty="0" smtClean="0"/>
              <a:t>程序中将关键字模式排列于</a:t>
            </a:r>
            <a:r>
              <a:rPr lang="en-US" altLang="zh-CN" b="1" dirty="0" smtClean="0"/>
              <a:t>id</a:t>
            </a:r>
            <a:r>
              <a:rPr lang="zh-CN" altLang="en-US" dirty="0" smtClean="0"/>
              <a:t>模式之前，那么关键字就成为保留字</a:t>
            </a:r>
            <a:endParaRPr lang="en-US" altLang="zh-CN" dirty="0" smtClean="0"/>
          </a:p>
        </p:txBody>
      </p:sp>
      <p:sp>
        <p:nvSpPr>
          <p:cNvPr id="4" name="灯片编号占位符 3"/>
          <p:cNvSpPr>
            <a:spLocks noGrp="1"/>
          </p:cNvSpPr>
          <p:nvPr>
            <p:ph type="sldNum" sz="quarter" idx="10"/>
          </p:nvPr>
        </p:nvSpPr>
        <p:spPr/>
        <p:txBody>
          <a:bodyPr/>
          <a:lstStyle/>
          <a:p>
            <a:pPr>
              <a:defRPr/>
            </a:pPr>
            <a:fld id="{F25D7CAE-50D2-48F4-AD10-EC95B84C441E}" type="slidenum">
              <a:rPr lang="zh-CN" altLang="en-US" smtClean="0"/>
              <a:pPr>
                <a:defRPr/>
              </a:pPr>
              <a:t>58</a:t>
            </a:fld>
            <a:endParaRPr lang="en-US" altLang="zh-CN"/>
          </a:p>
        </p:txBody>
      </p:sp>
      <p:pic>
        <p:nvPicPr>
          <p:cNvPr id="73733" name="Picture 2"/>
          <p:cNvPicPr>
            <a:picLocks noChangeAspect="1" noChangeArrowheads="1"/>
          </p:cNvPicPr>
          <p:nvPr/>
        </p:nvPicPr>
        <p:blipFill>
          <a:blip r:embed="rId2"/>
          <a:srcRect/>
          <a:stretch>
            <a:fillRect/>
          </a:stretch>
        </p:blipFill>
        <p:spPr bwMode="auto">
          <a:xfrm>
            <a:off x="1447800" y="5791200"/>
            <a:ext cx="6551613"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向前看运算符</a:t>
            </a:r>
          </a:p>
        </p:txBody>
      </p:sp>
      <p:sp>
        <p:nvSpPr>
          <p:cNvPr id="72707" name="内容占位符 2"/>
          <p:cNvSpPr>
            <a:spLocks noGrp="1"/>
          </p:cNvSpPr>
          <p:nvPr>
            <p:ph idx="1"/>
          </p:nvPr>
        </p:nvSpPr>
        <p:spPr>
          <a:xfrm>
            <a:off x="457200" y="1371600"/>
            <a:ext cx="8229600" cy="4800600"/>
          </a:xfrm>
        </p:spPr>
        <p:txBody>
          <a:bodyPr/>
          <a:lstStyle/>
          <a:p>
            <a:pPr>
              <a:lnSpc>
                <a:spcPct val="110000"/>
              </a:lnSpc>
              <a:defRPr/>
            </a:pPr>
            <a:r>
              <a:rPr lang="zh-CN" altLang="en-US" smtClean="0"/>
              <a:t>向前看运算符</a:t>
            </a:r>
            <a:endParaRPr lang="en-US" altLang="zh-CN" smtClean="0"/>
          </a:p>
          <a:p>
            <a:pPr lvl="1">
              <a:lnSpc>
                <a:spcPct val="110000"/>
              </a:lnSpc>
              <a:defRPr/>
            </a:pPr>
            <a:r>
              <a:rPr lang="zh-CN" altLang="en-US" smtClean="0"/>
              <a:t>在模式中可以用斜线“</a:t>
            </a:r>
            <a:r>
              <a:rPr lang="en-US" altLang="zh-CN" smtClean="0"/>
              <a:t>/</a:t>
            </a:r>
            <a:r>
              <a:rPr lang="zh-CN" altLang="en-US" smtClean="0"/>
              <a:t>”来指明该模式中和词素实际匹配的部分的结尾，斜线之后的内容表示一个附加的模式，只有附加模式和输入匹配之后，才可以确定已经看到了要寻找的词法单元的词素，但是和附加模式匹配的字符并不是这个词素的一部分</a:t>
            </a:r>
            <a:endParaRPr lang="en-US" altLang="zh-CN" smtClean="0"/>
          </a:p>
          <a:p>
            <a:pPr lvl="1">
              <a:lnSpc>
                <a:spcPct val="110000"/>
              </a:lnSpc>
              <a:defRPr/>
            </a:pPr>
            <a:r>
              <a:rPr lang="zh-CN" altLang="en-US" smtClean="0"/>
              <a:t>例：</a:t>
            </a:r>
            <a:r>
              <a:rPr lang="en-US" altLang="zh-CN" smtClean="0"/>
              <a:t>Fortran</a:t>
            </a:r>
            <a:r>
              <a:rPr lang="zh-CN" altLang="en-US" smtClean="0"/>
              <a:t>语言中，关键字不是保留字，如下面第一个</a:t>
            </a:r>
            <a:r>
              <a:rPr lang="en-US" altLang="zh-CN" smtClean="0"/>
              <a:t>IF</a:t>
            </a:r>
            <a:r>
              <a:rPr lang="zh-CN" altLang="en-US" smtClean="0"/>
              <a:t>是数组名，第二个</a:t>
            </a:r>
            <a:r>
              <a:rPr lang="en-US" altLang="zh-CN" smtClean="0"/>
              <a:t>IF</a:t>
            </a:r>
            <a:r>
              <a:rPr lang="zh-CN" altLang="en-US" smtClean="0"/>
              <a:t>是关键字</a:t>
            </a:r>
            <a:endParaRPr lang="en-US" altLang="zh-CN" smtClean="0"/>
          </a:p>
          <a:p>
            <a:pPr lvl="2">
              <a:lnSpc>
                <a:spcPct val="110000"/>
              </a:lnSpc>
              <a:defRPr/>
            </a:pPr>
            <a:r>
              <a:rPr lang="zh-CN" altLang="en-US" smtClean="0"/>
              <a:t>数组名</a:t>
            </a:r>
            <a:r>
              <a:rPr lang="en-US" altLang="zh-CN" smtClean="0"/>
              <a:t>IF</a:t>
            </a:r>
          </a:p>
          <a:p>
            <a:pPr lvl="2">
              <a:lnSpc>
                <a:spcPct val="110000"/>
              </a:lnSpc>
              <a:defRPr/>
            </a:pPr>
            <a:r>
              <a:rPr lang="zh-CN" altLang="en-US" smtClean="0"/>
              <a:t>关键字</a:t>
            </a:r>
            <a:r>
              <a:rPr lang="en-US" altLang="zh-CN" smtClean="0"/>
              <a:t>IF</a:t>
            </a:r>
          </a:p>
          <a:p>
            <a:pPr lvl="1">
              <a:lnSpc>
                <a:spcPct val="110000"/>
              </a:lnSpc>
              <a:defRPr/>
            </a:pPr>
            <a:r>
              <a:rPr lang="zh-CN" altLang="en-US" smtClean="0"/>
              <a:t>关键字</a:t>
            </a:r>
            <a:r>
              <a:rPr lang="en-US" altLang="zh-CN" smtClean="0"/>
              <a:t>IF</a:t>
            </a:r>
            <a:r>
              <a:rPr lang="zh-CN" altLang="en-US" smtClean="0"/>
              <a:t>的识别规则可以写成</a:t>
            </a:r>
            <a:endParaRPr lang="en-US" altLang="zh-CN" smtClean="0"/>
          </a:p>
        </p:txBody>
      </p:sp>
      <p:sp>
        <p:nvSpPr>
          <p:cNvPr id="4" name="灯片编号占位符 3"/>
          <p:cNvSpPr>
            <a:spLocks noGrp="1"/>
          </p:cNvSpPr>
          <p:nvPr>
            <p:ph type="sldNum" sz="quarter" idx="10"/>
          </p:nvPr>
        </p:nvSpPr>
        <p:spPr/>
        <p:txBody>
          <a:bodyPr/>
          <a:lstStyle/>
          <a:p>
            <a:pPr>
              <a:defRPr/>
            </a:pPr>
            <a:fld id="{2B249505-1E59-42EA-8D6F-27CAE8CE47FB}" type="slidenum">
              <a:rPr lang="zh-CN" altLang="en-US" smtClean="0"/>
              <a:pPr>
                <a:defRPr/>
              </a:pPr>
              <a:t>59</a:t>
            </a:fld>
            <a:endParaRPr lang="en-US" altLang="zh-CN" dirty="0"/>
          </a:p>
        </p:txBody>
      </p:sp>
      <p:pic>
        <p:nvPicPr>
          <p:cNvPr id="74757" name="Picture 4"/>
          <p:cNvPicPr>
            <a:picLocks noChangeAspect="1" noChangeArrowheads="1"/>
          </p:cNvPicPr>
          <p:nvPr/>
        </p:nvPicPr>
        <p:blipFill>
          <a:blip r:embed="rId2"/>
          <a:srcRect/>
          <a:stretch>
            <a:fillRect/>
          </a:stretch>
        </p:blipFill>
        <p:spPr bwMode="auto">
          <a:xfrm>
            <a:off x="1371600" y="5867400"/>
            <a:ext cx="3581400" cy="503238"/>
          </a:xfrm>
          <a:prstGeom prst="rect">
            <a:avLst/>
          </a:prstGeom>
          <a:noFill/>
          <a:ln w="9525">
            <a:noFill/>
            <a:miter lim="800000"/>
            <a:headEnd/>
            <a:tailEnd/>
          </a:ln>
        </p:spPr>
      </p:pic>
      <p:pic>
        <p:nvPicPr>
          <p:cNvPr id="74758" name="Picture 5"/>
          <p:cNvPicPr>
            <a:picLocks noChangeAspect="1" noChangeArrowheads="1"/>
          </p:cNvPicPr>
          <p:nvPr/>
        </p:nvPicPr>
        <p:blipFill>
          <a:blip r:embed="rId3"/>
          <a:srcRect/>
          <a:stretch>
            <a:fillRect/>
          </a:stretch>
        </p:blipFill>
        <p:spPr bwMode="auto">
          <a:xfrm>
            <a:off x="3124200" y="4495800"/>
            <a:ext cx="3238500" cy="85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4294967295"/>
          </p:nvPr>
        </p:nvSpPr>
        <p:spPr>
          <a:xfrm>
            <a:off x="3124200" y="6245225"/>
            <a:ext cx="2895600" cy="476250"/>
          </a:xfrm>
          <a:prstGeom prst="rect">
            <a:avLst/>
          </a:prstGeom>
          <a:noFill/>
        </p:spPr>
        <p:txBody>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algn="ctr" eaLnBrk="1" hangingPunct="1">
              <a:spcBef>
                <a:spcPct val="0"/>
              </a:spcBef>
              <a:buClrTx/>
              <a:buFontTx/>
              <a:buNone/>
            </a:pPr>
            <a:fld id="{AB66D7B2-8840-4788-B348-7DF1E0A4771A}" type="slidenum">
              <a:rPr lang="en-US" altLang="zh-CN" sz="1400" smtClean="0">
                <a:latin typeface="Times New Roman" pitchFamily="18" charset="0"/>
              </a:rPr>
              <a:pPr algn="ctr" eaLnBrk="1" hangingPunct="1">
                <a:spcBef>
                  <a:spcPct val="0"/>
                </a:spcBef>
                <a:buClrTx/>
                <a:buFontTx/>
                <a:buNone/>
              </a:pPr>
              <a:t>6</a:t>
            </a:fld>
            <a:endParaRPr lang="en-US" altLang="zh-CN" sz="1400" smtClean="0">
              <a:latin typeface="Times New Roman" pitchFamily="18" charset="0"/>
            </a:endParaRPr>
          </a:p>
        </p:txBody>
      </p:sp>
      <p:sp>
        <p:nvSpPr>
          <p:cNvPr id="6147" name="Rectangle 3"/>
          <p:cNvSpPr>
            <a:spLocks noGrp="1" noChangeArrowheads="1"/>
          </p:cNvSpPr>
          <p:nvPr>
            <p:ph type="body" idx="1"/>
          </p:nvPr>
        </p:nvSpPr>
        <p:spPr>
          <a:xfrm>
            <a:off x="323850" y="5157788"/>
            <a:ext cx="8534400" cy="838200"/>
          </a:xfrm>
        </p:spPr>
        <p:txBody>
          <a:bodyPr/>
          <a:lstStyle/>
          <a:p>
            <a:pPr marL="0" indent="0" eaLnBrk="1" hangingPunct="1">
              <a:lnSpc>
                <a:spcPct val="90000"/>
              </a:lnSpc>
              <a:buFont typeface="Monotype Sorts" pitchFamily="2" charset="2"/>
              <a:buNone/>
            </a:pPr>
            <a:r>
              <a:rPr lang="en-US" altLang="zh-CN" sz="2800" smtClean="0">
                <a:cs typeface="Times New Roman" pitchFamily="18" charset="0"/>
              </a:rPr>
              <a:t>The </a:t>
            </a:r>
            <a:r>
              <a:rPr lang="en-US" altLang="zh-CN" sz="2800" u="sng" smtClean="0">
                <a:cs typeface="Times New Roman" pitchFamily="18" charset="0"/>
              </a:rPr>
              <a:t>else</a:t>
            </a:r>
            <a:r>
              <a:rPr lang="en-US" altLang="zh-CN" sz="2800" smtClean="0">
                <a:cs typeface="Times New Roman" pitchFamily="18" charset="0"/>
              </a:rPr>
              <a:t> clause matches the most recent </a:t>
            </a:r>
            <a:r>
              <a:rPr lang="en-US" altLang="zh-CN" sz="2800" u="sng" smtClean="0">
                <a:cs typeface="Times New Roman" pitchFamily="18" charset="0"/>
              </a:rPr>
              <a:t>if</a:t>
            </a:r>
            <a:r>
              <a:rPr lang="en-US" altLang="zh-CN" sz="2800" smtClean="0">
                <a:cs typeface="Times New Roman" pitchFamily="18" charset="0"/>
              </a:rPr>
              <a:t> clause in the same block. </a:t>
            </a:r>
            <a:endParaRPr lang="en-US" altLang="zh-CN" sz="2800" smtClean="0">
              <a:latin typeface="Courier" charset="0"/>
              <a:cs typeface="Times New Roman" pitchFamily="18" charset="0"/>
            </a:endParaRPr>
          </a:p>
        </p:txBody>
      </p:sp>
      <p:sp>
        <p:nvSpPr>
          <p:cNvPr id="6148" name="Rectangle 5"/>
          <p:cNvSpPr>
            <a:spLocks noChangeArrowheads="1"/>
          </p:cNvSpPr>
          <p:nvPr/>
        </p:nvSpPr>
        <p:spPr bwMode="auto">
          <a:xfrm>
            <a:off x="246697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0"/>
              </a:spcBef>
              <a:buClrTx/>
              <a:buFontTx/>
              <a:buNone/>
            </a:pPr>
            <a:endParaRPr lang="zh-CN" altLang="en-US" sz="2400">
              <a:latin typeface="Times New Roman" pitchFamily="18" charset="0"/>
            </a:endParaRPr>
          </a:p>
        </p:txBody>
      </p:sp>
      <p:graphicFrame>
        <p:nvGraphicFramePr>
          <p:cNvPr id="6149" name="Object 4"/>
          <p:cNvGraphicFramePr>
            <a:graphicFrameLocks noChangeAspect="1"/>
          </p:cNvGraphicFramePr>
          <p:nvPr/>
        </p:nvGraphicFramePr>
        <p:xfrm>
          <a:off x="250825" y="1825625"/>
          <a:ext cx="8763000" cy="3187700"/>
        </p:xfrm>
        <a:graphic>
          <a:graphicData uri="http://schemas.openxmlformats.org/presentationml/2006/ole">
            <mc:AlternateContent xmlns:mc="http://schemas.openxmlformats.org/markup-compatibility/2006">
              <mc:Choice xmlns:v="urn:schemas-microsoft-com:vml" Requires="v">
                <p:oleObj spid="_x0000_s13348" name="Picture" r:id="rId4" imgW="4361688" imgH="1331976" progId="Word.Picture.8">
                  <p:embed/>
                </p:oleObj>
              </mc:Choice>
              <mc:Fallback>
                <p:oleObj name="Picture" r:id="rId4" imgW="4361688" imgH="1331976"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825625"/>
                        <a:ext cx="87630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4802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页脚占位符 2"/>
          <p:cNvSpPr>
            <a:spLocks noGrp="1"/>
          </p:cNvSpPr>
          <p:nvPr>
            <p:ph type="ftr" sz="quarter" idx="4294967295"/>
          </p:nvPr>
        </p:nvSpPr>
        <p:spPr>
          <a:xfrm>
            <a:off x="3124200" y="6245225"/>
            <a:ext cx="2895600" cy="476250"/>
          </a:xfrm>
          <a:prstGeom prst="rect">
            <a:avLst/>
          </a:prstGeom>
          <a:noFill/>
        </p:spPr>
        <p:txBody>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9pPr>
          </a:lstStyle>
          <a:p>
            <a:pPr eaLnBrk="1" hangingPunct="1">
              <a:spcBef>
                <a:spcPct val="0"/>
              </a:spcBef>
              <a:buClrTx/>
              <a:buFontTx/>
              <a:buNone/>
            </a:pPr>
            <a:r>
              <a:rPr lang="en-US" altLang="zh-CN" sz="1200" smtClean="0"/>
              <a:t>第三章 词法分析</a:t>
            </a: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8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39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副标题 5"/>
          <p:cNvSpPr>
            <a:spLocks noGrp="1"/>
          </p:cNvSpPr>
          <p:nvPr>
            <p:ph type="subTitle" idx="1"/>
          </p:nvPr>
        </p:nvSpPr>
        <p:spPr>
          <a:xfrm>
            <a:off x="1752600" y="5410200"/>
            <a:ext cx="5562600" cy="533400"/>
          </a:xfrm>
        </p:spPr>
        <p:txBody>
          <a:bodyPr/>
          <a:lstStyle/>
          <a:p>
            <a:r>
              <a:rPr lang="zh-CN" altLang="en-US" smtClean="0"/>
              <a:t>词法单元的识别器</a:t>
            </a:r>
          </a:p>
        </p:txBody>
      </p:sp>
      <p:sp>
        <p:nvSpPr>
          <p:cNvPr id="75779" name="标题 4"/>
          <p:cNvSpPr>
            <a:spLocks noGrp="1"/>
          </p:cNvSpPr>
          <p:nvPr>
            <p:ph type="ctrTitle"/>
          </p:nvPr>
        </p:nvSpPr>
        <p:spPr/>
        <p:txBody>
          <a:bodyPr/>
          <a:lstStyle/>
          <a:p>
            <a:r>
              <a:rPr lang="zh-CN" altLang="en-US" smtClean="0"/>
              <a:t>有穷自动机</a:t>
            </a:r>
          </a:p>
        </p:txBody>
      </p:sp>
      <p:sp>
        <p:nvSpPr>
          <p:cNvPr id="75780" name="灯片编号占位符 3"/>
          <p:cNvSpPr>
            <a:spLocks noGrp="1"/>
          </p:cNvSpPr>
          <p:nvPr>
            <p:ph type="sldNum" sz="quarter" idx="12"/>
          </p:nvPr>
        </p:nvSpPr>
        <p:spPr>
          <a:noFill/>
        </p:spPr>
        <p:txBody>
          <a:bodyPr/>
          <a:lstStyle/>
          <a:p>
            <a:fld id="{6AA62BEB-83DE-4651-9D67-6B0F6B3D0CBD}" type="slidenum">
              <a:rPr lang="zh-CN" altLang="en-US" smtClean="0">
                <a:ea typeface="宋体" charset="-122"/>
              </a:rPr>
              <a:pPr/>
              <a:t>61</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有穷自动机（</a:t>
            </a:r>
            <a:r>
              <a:rPr lang="en-US" altLang="zh-CN" smtClean="0"/>
              <a:t>Finite Automata</a:t>
            </a:r>
            <a:r>
              <a:rPr lang="zh-CN" altLang="en-US" smtClean="0"/>
              <a:t>）</a:t>
            </a:r>
          </a:p>
        </p:txBody>
      </p:sp>
      <p:sp>
        <p:nvSpPr>
          <p:cNvPr id="3" name="内容占位符 2"/>
          <p:cNvSpPr>
            <a:spLocks noGrp="1"/>
          </p:cNvSpPr>
          <p:nvPr>
            <p:ph idx="1"/>
          </p:nvPr>
        </p:nvSpPr>
        <p:spPr>
          <a:xfrm>
            <a:off x="457200" y="1371600"/>
            <a:ext cx="8229600" cy="5181600"/>
          </a:xfrm>
        </p:spPr>
        <p:txBody>
          <a:bodyPr/>
          <a:lstStyle/>
          <a:p>
            <a:pPr>
              <a:lnSpc>
                <a:spcPct val="114000"/>
              </a:lnSpc>
              <a:defRPr/>
            </a:pPr>
            <a:r>
              <a:rPr lang="zh-CN" altLang="en-US" dirty="0" smtClean="0"/>
              <a:t>自动机可以用状态转换图表示</a:t>
            </a:r>
            <a:endParaRPr lang="en-US" altLang="zh-CN" dirty="0" smtClean="0"/>
          </a:p>
          <a:p>
            <a:pPr>
              <a:lnSpc>
                <a:spcPct val="114000"/>
              </a:lnSpc>
              <a:defRPr/>
            </a:pPr>
            <a:r>
              <a:rPr lang="zh-CN" altLang="en-US" dirty="0" smtClean="0"/>
              <a:t>有穷自动机分两类：</a:t>
            </a:r>
            <a:endParaRPr lang="en-US" altLang="zh-CN" dirty="0" smtClean="0"/>
          </a:p>
          <a:p>
            <a:pPr marL="914400" lvl="1" indent="-457200">
              <a:lnSpc>
                <a:spcPct val="114000"/>
              </a:lnSpc>
              <a:buFont typeface="+mj-ea"/>
              <a:buAutoNum type="circleNumDbPlain"/>
              <a:defRPr/>
            </a:pPr>
            <a:r>
              <a:rPr lang="zh-CN" altLang="en-US" dirty="0" smtClean="0"/>
              <a:t>不确定的有穷自动机（</a:t>
            </a:r>
            <a:r>
              <a:rPr lang="en-US" altLang="zh-CN" i="1" dirty="0" smtClean="0"/>
              <a:t>Nondeterministic FA</a:t>
            </a:r>
            <a:r>
              <a:rPr lang="zh-CN" altLang="en-US" i="1" dirty="0" smtClean="0"/>
              <a:t>，</a:t>
            </a:r>
            <a:r>
              <a:rPr lang="en-US" altLang="zh-CN" i="1" dirty="0" err="1" smtClean="0"/>
              <a:t>NFA</a:t>
            </a:r>
            <a:r>
              <a:rPr lang="zh-CN" altLang="en-US" dirty="0" smtClean="0"/>
              <a:t>）</a:t>
            </a:r>
            <a:endParaRPr lang="en-US" altLang="zh-CN" dirty="0" smtClean="0"/>
          </a:p>
          <a:p>
            <a:pPr marL="1314450" lvl="2" indent="-457200">
              <a:lnSpc>
                <a:spcPct val="114000"/>
              </a:lnSpc>
              <a:defRPr/>
            </a:pPr>
            <a:r>
              <a:rPr lang="zh-CN" altLang="en-US" dirty="0" smtClean="0"/>
              <a:t>对边上的标号没有任何限制，一个标号可以标记离开同一状态的多条边，也可以用</a:t>
            </a:r>
            <a:r>
              <a:rPr lang="el-GR" altLang="zh-CN" dirty="0" smtClean="0"/>
              <a:t>ε</a:t>
            </a:r>
            <a:r>
              <a:rPr lang="zh-CN" altLang="en-US" dirty="0" smtClean="0"/>
              <a:t>作标号</a:t>
            </a:r>
            <a:endParaRPr lang="en-US" altLang="zh-CN" dirty="0" smtClean="0"/>
          </a:p>
          <a:p>
            <a:pPr marL="914400" lvl="1" indent="-457200">
              <a:lnSpc>
                <a:spcPct val="114000"/>
              </a:lnSpc>
              <a:buFont typeface="+mj-ea"/>
              <a:buAutoNum type="circleNumDbPlain"/>
              <a:defRPr/>
            </a:pPr>
            <a:r>
              <a:rPr lang="zh-CN" altLang="en-US" dirty="0" smtClean="0"/>
              <a:t>确定的有穷自动机（</a:t>
            </a:r>
            <a:r>
              <a:rPr lang="en-US" altLang="zh-CN" i="1" dirty="0" smtClean="0"/>
              <a:t>Deterministic FA</a:t>
            </a:r>
            <a:r>
              <a:rPr lang="zh-CN" altLang="en-US" i="1" dirty="0" smtClean="0"/>
              <a:t>，</a:t>
            </a:r>
            <a:r>
              <a:rPr lang="en-US" altLang="zh-CN" i="1" dirty="0" err="1" smtClean="0"/>
              <a:t>DFA</a:t>
            </a:r>
            <a:r>
              <a:rPr lang="zh-CN" altLang="en-US" dirty="0" smtClean="0"/>
              <a:t>）</a:t>
            </a:r>
            <a:endParaRPr lang="en-US" altLang="zh-CN" dirty="0" smtClean="0"/>
          </a:p>
          <a:p>
            <a:pPr marL="1314450" lvl="2" indent="-457200">
              <a:lnSpc>
                <a:spcPct val="114000"/>
              </a:lnSpc>
              <a:defRPr/>
            </a:pPr>
            <a:r>
              <a:rPr lang="zh-CN" altLang="en-US" dirty="0" smtClean="0"/>
              <a:t>对每个状态以及自动机输入字母表中的每个符号，有且只有一条离开该状态、以该符号为标号的边</a:t>
            </a:r>
            <a:endParaRPr lang="en-US" altLang="zh-CN" dirty="0" smtClean="0"/>
          </a:p>
          <a:p>
            <a:pPr marL="914400" lvl="1" indent="-457200">
              <a:lnSpc>
                <a:spcPct val="114000"/>
              </a:lnSpc>
              <a:defRPr/>
            </a:pPr>
            <a:r>
              <a:rPr lang="en-US" altLang="zh-CN" dirty="0" err="1" smtClean="0"/>
              <a:t>DFA</a:t>
            </a:r>
            <a:r>
              <a:rPr lang="zh-CN" altLang="en-US" dirty="0" smtClean="0"/>
              <a:t>和</a:t>
            </a:r>
            <a:r>
              <a:rPr lang="en-US" altLang="zh-CN" dirty="0" err="1" smtClean="0"/>
              <a:t>NFA</a:t>
            </a:r>
            <a:r>
              <a:rPr lang="zh-CN" altLang="en-US" dirty="0" smtClean="0"/>
              <a:t>能识别的语言的集合是相同的，而且是能用正则表达式描述的语言的集合，即正则语言</a:t>
            </a:r>
            <a:endParaRPr lang="zh-CN" altLang="en-US" dirty="0"/>
          </a:p>
        </p:txBody>
      </p:sp>
      <p:sp>
        <p:nvSpPr>
          <p:cNvPr id="4" name="灯片编号占位符 3"/>
          <p:cNvSpPr>
            <a:spLocks noGrp="1"/>
          </p:cNvSpPr>
          <p:nvPr>
            <p:ph type="sldNum" sz="quarter" idx="10"/>
          </p:nvPr>
        </p:nvSpPr>
        <p:spPr/>
        <p:txBody>
          <a:bodyPr/>
          <a:lstStyle/>
          <a:p>
            <a:pPr>
              <a:defRPr/>
            </a:pPr>
            <a:fld id="{5C5CEB79-10DE-422C-9E5D-5211672C5522}" type="slidenum">
              <a:rPr lang="zh-CN" altLang="en-US" smtClean="0"/>
              <a:pPr>
                <a:defRPr/>
              </a:pPr>
              <a:t>62</a:t>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不确定的有穷自动机（</a:t>
            </a:r>
            <a:r>
              <a:rPr lang="en-US" altLang="zh-CN" smtClean="0"/>
              <a:t>NFA</a:t>
            </a:r>
            <a:r>
              <a:rPr lang="zh-CN" altLang="en-US" smtClean="0"/>
              <a:t>）</a:t>
            </a:r>
          </a:p>
        </p:txBody>
      </p:sp>
      <p:sp>
        <p:nvSpPr>
          <p:cNvPr id="3" name="内容占位符 2"/>
          <p:cNvSpPr>
            <a:spLocks noGrp="1"/>
          </p:cNvSpPr>
          <p:nvPr>
            <p:ph idx="1"/>
          </p:nvPr>
        </p:nvSpPr>
        <p:spPr/>
        <p:txBody>
          <a:bodyPr/>
          <a:lstStyle/>
          <a:p>
            <a:pPr>
              <a:defRPr/>
            </a:pPr>
            <a:r>
              <a:rPr lang="zh-CN" altLang="en-US" dirty="0" smtClean="0"/>
              <a:t>一个</a:t>
            </a:r>
            <a:r>
              <a:rPr lang="en-US" altLang="zh-CN" i="1" dirty="0" err="1" smtClean="0"/>
              <a:t>NFA</a:t>
            </a:r>
            <a:r>
              <a:rPr lang="zh-CN" altLang="en-US" dirty="0" smtClean="0"/>
              <a:t>由以下几个部分组成：</a:t>
            </a:r>
            <a:endParaRPr lang="en-US" altLang="zh-CN" dirty="0" smtClean="0"/>
          </a:p>
          <a:p>
            <a:pPr marL="914400" lvl="1" indent="-457200">
              <a:buFont typeface="+mj-lt"/>
              <a:buAutoNum type="arabicPeriod"/>
              <a:defRPr/>
            </a:pPr>
            <a:r>
              <a:rPr lang="en-US" altLang="zh-CN" i="1" dirty="0" smtClean="0">
                <a:solidFill>
                  <a:schemeClr val="tx2">
                    <a:lumMod val="60000"/>
                    <a:lumOff val="40000"/>
                  </a:schemeClr>
                </a:solidFill>
              </a:rPr>
              <a:t>S</a:t>
            </a:r>
            <a:r>
              <a:rPr lang="zh-CN" altLang="en-US" dirty="0" smtClean="0"/>
              <a:t>：一个有穷的</a:t>
            </a:r>
            <a:r>
              <a:rPr lang="zh-CN" altLang="en-US" dirty="0" smtClean="0">
                <a:solidFill>
                  <a:schemeClr val="tx2">
                    <a:lumMod val="60000"/>
                    <a:lumOff val="40000"/>
                  </a:schemeClr>
                </a:solidFill>
              </a:rPr>
              <a:t>状态集合</a:t>
            </a:r>
            <a:endParaRPr lang="en-US" altLang="zh-CN" i="1" dirty="0" smtClean="0">
              <a:solidFill>
                <a:schemeClr val="tx2">
                  <a:lumMod val="60000"/>
                  <a:lumOff val="40000"/>
                </a:schemeClr>
              </a:solidFill>
            </a:endParaRPr>
          </a:p>
          <a:p>
            <a:pPr marL="914400" lvl="1" indent="-457200">
              <a:buFont typeface="+mj-lt"/>
              <a:buAutoNum type="arabicPeriod"/>
              <a:defRPr/>
            </a:pPr>
            <a:r>
              <a:rPr lang="el-GR" altLang="zh-CN" i="1" dirty="0" smtClean="0">
                <a:solidFill>
                  <a:schemeClr val="tx2">
                    <a:lumMod val="60000"/>
                    <a:lumOff val="40000"/>
                  </a:schemeClr>
                </a:solidFill>
              </a:rPr>
              <a:t>Σ</a:t>
            </a:r>
            <a:r>
              <a:rPr lang="zh-CN" altLang="en-US" dirty="0" smtClean="0"/>
              <a:t> ：一个</a:t>
            </a:r>
            <a:r>
              <a:rPr lang="zh-CN" altLang="en-US" dirty="0" smtClean="0">
                <a:solidFill>
                  <a:schemeClr val="tx2">
                    <a:lumMod val="60000"/>
                    <a:lumOff val="40000"/>
                  </a:schemeClr>
                </a:solidFill>
              </a:rPr>
              <a:t>输入符号集合</a:t>
            </a:r>
            <a:r>
              <a:rPr lang="zh-CN" altLang="en-US" dirty="0" smtClean="0"/>
              <a:t>，即输入字母表</a:t>
            </a:r>
            <a:endParaRPr lang="en-US" altLang="zh-CN" dirty="0" smtClean="0"/>
          </a:p>
          <a:p>
            <a:pPr marL="914400" lvl="1" indent="-457200">
              <a:buFont typeface="+mj-lt"/>
              <a:buAutoNum type="arabicPeriod"/>
              <a:defRPr/>
            </a:pPr>
            <a:r>
              <a:rPr lang="zh-CN" altLang="zh-CN" i="1" dirty="0" smtClean="0">
                <a:solidFill>
                  <a:schemeClr val="tx2">
                    <a:lumMod val="60000"/>
                    <a:lumOff val="40000"/>
                  </a:schemeClr>
                </a:solidFill>
              </a:rPr>
              <a:t>δ</a:t>
            </a:r>
            <a:r>
              <a:rPr lang="zh-CN" altLang="en-US" dirty="0" smtClean="0"/>
              <a:t>：一个</a:t>
            </a:r>
            <a:r>
              <a:rPr lang="zh-CN" altLang="en-US" dirty="0" smtClean="0">
                <a:solidFill>
                  <a:schemeClr val="tx2">
                    <a:lumMod val="60000"/>
                    <a:lumOff val="40000"/>
                  </a:schemeClr>
                </a:solidFill>
              </a:rPr>
              <a:t>转换函数</a:t>
            </a:r>
            <a:r>
              <a:rPr lang="zh-CN" altLang="en-US" dirty="0" smtClean="0"/>
              <a:t>，它为每个状态和</a:t>
            </a:r>
            <a:r>
              <a:rPr lang="el-GR" altLang="zh-CN" dirty="0" smtClean="0"/>
              <a:t>Σ∪</a:t>
            </a:r>
            <a:r>
              <a:rPr lang="en-US" altLang="zh-CN" dirty="0" smtClean="0"/>
              <a:t>{</a:t>
            </a:r>
            <a:r>
              <a:rPr lang="el-GR" altLang="zh-CN" dirty="0" smtClean="0"/>
              <a:t>ε</a:t>
            </a:r>
            <a:r>
              <a:rPr lang="en-US" altLang="zh-CN" dirty="0" smtClean="0"/>
              <a:t>}</a:t>
            </a:r>
            <a:r>
              <a:rPr lang="zh-CN" altLang="en-US" dirty="0" smtClean="0"/>
              <a:t>中的每个符号都给出了相应的后继状态的集合</a:t>
            </a:r>
            <a:endParaRPr lang="en-US" altLang="zh-CN" dirty="0" smtClean="0"/>
          </a:p>
          <a:p>
            <a:pPr marL="1314450" lvl="2" indent="-457200">
              <a:defRPr/>
            </a:pPr>
            <a:r>
              <a:rPr lang="zh-CN" altLang="zh-CN" i="1" dirty="0" smtClean="0"/>
              <a:t>δ</a:t>
            </a:r>
            <a:r>
              <a:rPr lang="en-US" altLang="zh-CN" i="1" dirty="0" smtClean="0"/>
              <a:t>: S ×</a:t>
            </a:r>
            <a:r>
              <a:rPr lang="el-GR" altLang="zh-CN" i="1" dirty="0" smtClean="0"/>
              <a:t> Σ∪</a:t>
            </a:r>
            <a:r>
              <a:rPr lang="en-US" altLang="zh-CN" i="1" dirty="0" smtClean="0"/>
              <a:t>{</a:t>
            </a:r>
            <a:r>
              <a:rPr lang="el-GR" altLang="zh-CN" i="1" dirty="0" smtClean="0"/>
              <a:t>ε</a:t>
            </a:r>
            <a:r>
              <a:rPr lang="en-US" altLang="zh-CN" i="1" dirty="0" smtClean="0"/>
              <a:t>} → </a:t>
            </a:r>
            <a:r>
              <a:rPr lang="en-US" altLang="zh-CN" i="1" dirty="0" err="1" smtClean="0"/>
              <a:t>2</a:t>
            </a:r>
            <a:r>
              <a:rPr lang="en-US" altLang="zh-CN" i="1" baseline="30000" dirty="0" err="1" smtClean="0"/>
              <a:t>S</a:t>
            </a:r>
            <a:r>
              <a:rPr lang="zh-CN" altLang="en-US" dirty="0" smtClean="0"/>
              <a:t>，即</a:t>
            </a:r>
            <a:r>
              <a:rPr lang="zh-CN" altLang="zh-CN" dirty="0" smtClean="0"/>
              <a:t>δ</a:t>
            </a:r>
            <a:r>
              <a:rPr lang="zh-CN" altLang="en-US" dirty="0" smtClean="0"/>
              <a:t>是多值映射函数</a:t>
            </a:r>
            <a:endParaRPr lang="en-US" altLang="zh-CN" baseline="30000" dirty="0" smtClean="0"/>
          </a:p>
          <a:p>
            <a:pPr marL="914400" lvl="1" indent="-457200">
              <a:buFont typeface="+mj-lt"/>
              <a:buAutoNum type="arabicPeriod"/>
              <a:defRPr/>
            </a:pPr>
            <a:r>
              <a:rPr lang="en-US" altLang="zh-CN" i="1" dirty="0" err="1" smtClean="0">
                <a:solidFill>
                  <a:schemeClr val="tx2">
                    <a:lumMod val="60000"/>
                    <a:lumOff val="40000"/>
                  </a:schemeClr>
                </a:solidFill>
              </a:rPr>
              <a:t>s</a:t>
            </a:r>
            <a:r>
              <a:rPr lang="en-US" altLang="zh-CN" i="1" baseline="-25000" dirty="0" err="1" smtClean="0">
                <a:solidFill>
                  <a:schemeClr val="tx2">
                    <a:lumMod val="60000"/>
                    <a:lumOff val="40000"/>
                  </a:schemeClr>
                </a:solidFill>
              </a:rPr>
              <a:t>0</a:t>
            </a:r>
            <a:r>
              <a:rPr lang="zh-CN" altLang="en-US" i="1" dirty="0" smtClean="0"/>
              <a:t> </a:t>
            </a:r>
            <a:r>
              <a:rPr lang="zh-CN" altLang="en-US" dirty="0" smtClean="0"/>
              <a:t>：</a:t>
            </a:r>
            <a:r>
              <a:rPr lang="en-US" altLang="zh-CN" i="1" baseline="-25000" dirty="0" smtClean="0"/>
              <a:t> </a:t>
            </a:r>
            <a:r>
              <a:rPr lang="en-US" altLang="zh-CN" i="1" dirty="0" smtClean="0"/>
              <a:t>S</a:t>
            </a:r>
            <a:r>
              <a:rPr lang="zh-CN" altLang="en-US" dirty="0" smtClean="0"/>
              <a:t>中的一个状态</a:t>
            </a:r>
            <a:r>
              <a:rPr lang="en-US" altLang="zh-CN" i="1" dirty="0" err="1" smtClean="0"/>
              <a:t>s</a:t>
            </a:r>
            <a:r>
              <a:rPr lang="en-US" altLang="zh-CN" i="1" baseline="-25000" dirty="0" err="1" smtClean="0"/>
              <a:t>0</a:t>
            </a:r>
            <a:r>
              <a:rPr lang="zh-CN" altLang="en-US" dirty="0" smtClean="0"/>
              <a:t>被指定为</a:t>
            </a:r>
            <a:r>
              <a:rPr lang="zh-CN" altLang="en-US" dirty="0" smtClean="0">
                <a:solidFill>
                  <a:schemeClr val="tx2">
                    <a:lumMod val="60000"/>
                    <a:lumOff val="40000"/>
                  </a:schemeClr>
                </a:solidFill>
              </a:rPr>
              <a:t>开始状态</a:t>
            </a:r>
            <a:r>
              <a:rPr lang="zh-CN" altLang="en-US" dirty="0" smtClean="0"/>
              <a:t>，或者说初始状态</a:t>
            </a:r>
            <a:endParaRPr lang="en-US" altLang="zh-CN" dirty="0" smtClean="0"/>
          </a:p>
          <a:p>
            <a:pPr marL="914400" lvl="1" indent="-457200">
              <a:buFont typeface="+mj-lt"/>
              <a:buAutoNum type="arabicPeriod"/>
              <a:defRPr/>
            </a:pPr>
            <a:r>
              <a:rPr lang="en-US" altLang="zh-CN" i="1" dirty="0" smtClean="0">
                <a:solidFill>
                  <a:schemeClr val="tx2">
                    <a:lumMod val="60000"/>
                    <a:lumOff val="40000"/>
                  </a:schemeClr>
                </a:solidFill>
              </a:rPr>
              <a:t>F</a:t>
            </a:r>
            <a:r>
              <a:rPr lang="zh-CN" altLang="en-US" dirty="0" smtClean="0"/>
              <a:t>：</a:t>
            </a:r>
            <a:r>
              <a:rPr lang="zh-CN" altLang="en-US" i="1" dirty="0" smtClean="0"/>
              <a:t> </a:t>
            </a:r>
            <a:r>
              <a:rPr lang="en-US" altLang="zh-CN" i="1" dirty="0" smtClean="0"/>
              <a:t>S</a:t>
            </a:r>
            <a:r>
              <a:rPr lang="zh-CN" altLang="en-US" dirty="0" smtClean="0"/>
              <a:t>的一个子集</a:t>
            </a:r>
            <a:r>
              <a:rPr lang="en-US" altLang="zh-CN" i="1" dirty="0" smtClean="0"/>
              <a:t>F</a:t>
            </a:r>
            <a:r>
              <a:rPr lang="zh-CN" altLang="en-US" dirty="0" smtClean="0"/>
              <a:t>被指定为</a:t>
            </a:r>
            <a:r>
              <a:rPr lang="zh-CN" altLang="en-US" dirty="0" smtClean="0">
                <a:solidFill>
                  <a:schemeClr val="tx2">
                    <a:lumMod val="60000"/>
                    <a:lumOff val="40000"/>
                  </a:schemeClr>
                </a:solidFill>
              </a:rPr>
              <a:t>接受状态集合</a:t>
            </a:r>
            <a:r>
              <a:rPr lang="zh-CN" altLang="en-US" dirty="0" smtClean="0"/>
              <a:t>，或终止状态集合</a:t>
            </a:r>
            <a:endParaRPr lang="zh-CN" altLang="en-US" dirty="0"/>
          </a:p>
        </p:txBody>
      </p:sp>
      <p:sp>
        <p:nvSpPr>
          <p:cNvPr id="4" name="灯片编号占位符 3"/>
          <p:cNvSpPr>
            <a:spLocks noGrp="1"/>
          </p:cNvSpPr>
          <p:nvPr>
            <p:ph type="sldNum" sz="quarter" idx="10"/>
          </p:nvPr>
        </p:nvSpPr>
        <p:spPr/>
        <p:txBody>
          <a:bodyPr/>
          <a:lstStyle/>
          <a:p>
            <a:pPr>
              <a:defRPr/>
            </a:pPr>
            <a:fld id="{CB01DE18-8B98-45E0-9681-5BF8A1828DAE}" type="slidenum">
              <a:rPr lang="zh-CN" altLang="en-US" smtClean="0"/>
              <a:pPr>
                <a:defRPr/>
              </a:pPr>
              <a:t>63</a:t>
            </a:fld>
            <a:endParaRPr lang="en-US"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smtClean="0"/>
              <a:t>NFA</a:t>
            </a:r>
            <a:r>
              <a:rPr lang="zh-CN" altLang="en-US" smtClean="0"/>
              <a:t>的表示</a:t>
            </a:r>
          </a:p>
        </p:txBody>
      </p:sp>
      <p:sp>
        <p:nvSpPr>
          <p:cNvPr id="3" name="内容占位符 2"/>
          <p:cNvSpPr>
            <a:spLocks noGrp="1"/>
          </p:cNvSpPr>
          <p:nvPr>
            <p:ph idx="1"/>
          </p:nvPr>
        </p:nvSpPr>
        <p:spPr/>
        <p:txBody>
          <a:bodyPr/>
          <a:lstStyle/>
          <a:p>
            <a:pPr>
              <a:defRPr/>
            </a:pPr>
            <a:r>
              <a:rPr lang="en-US" altLang="zh-CN" i="1" dirty="0" err="1" smtClean="0"/>
              <a:t>NFA</a:t>
            </a:r>
            <a:r>
              <a:rPr lang="zh-CN" altLang="en-US" dirty="0" smtClean="0"/>
              <a:t>可以表示为转换图</a:t>
            </a:r>
            <a:endParaRPr lang="en-US" altLang="zh-CN" dirty="0" smtClean="0"/>
          </a:p>
          <a:p>
            <a:pPr lvl="1">
              <a:defRPr/>
            </a:pPr>
            <a:r>
              <a:rPr lang="zh-CN" altLang="en-US" dirty="0" smtClean="0"/>
              <a:t>结点是状态</a:t>
            </a:r>
            <a:endParaRPr lang="en-US" altLang="zh-CN" dirty="0" smtClean="0"/>
          </a:p>
          <a:p>
            <a:pPr lvl="1">
              <a:defRPr/>
            </a:pPr>
            <a:r>
              <a:rPr lang="zh-CN" altLang="en-US" dirty="0" smtClean="0"/>
              <a:t>带标号的边表示自动机的转换函数</a:t>
            </a:r>
            <a:endParaRPr lang="en-US" altLang="zh-CN" dirty="0" smtClean="0"/>
          </a:p>
          <a:p>
            <a:pPr lvl="2">
              <a:defRPr/>
            </a:pPr>
            <a:r>
              <a:rPr lang="zh-CN" altLang="en-US" dirty="0" smtClean="0"/>
              <a:t>从状态</a:t>
            </a:r>
            <a:r>
              <a:rPr lang="en-US" altLang="zh-CN" i="1" dirty="0" smtClean="0"/>
              <a:t>s</a:t>
            </a:r>
            <a:r>
              <a:rPr lang="zh-CN" altLang="en-US" dirty="0" smtClean="0"/>
              <a:t>到状态</a:t>
            </a:r>
            <a:r>
              <a:rPr lang="en-US" altLang="zh-CN" i="1" dirty="0" smtClean="0"/>
              <a:t>t</a:t>
            </a:r>
            <a:r>
              <a:rPr lang="zh-CN" altLang="en-US" dirty="0" smtClean="0"/>
              <a:t>存在一条标号为</a:t>
            </a:r>
            <a:r>
              <a:rPr lang="en-US" altLang="zh-CN" i="1" dirty="0" smtClean="0"/>
              <a:t>a</a:t>
            </a:r>
            <a:r>
              <a:rPr lang="zh-CN" altLang="en-US" dirty="0" smtClean="0"/>
              <a:t>的边，当且仅当状态</a:t>
            </a:r>
            <a:r>
              <a:rPr lang="en-US" altLang="zh-CN" i="1" dirty="0" smtClean="0"/>
              <a:t>t</a:t>
            </a:r>
            <a:r>
              <a:rPr lang="zh-CN" altLang="en-US" dirty="0" smtClean="0"/>
              <a:t>是状态</a:t>
            </a:r>
            <a:r>
              <a:rPr lang="en-US" altLang="zh-CN" i="1" dirty="0" smtClean="0"/>
              <a:t>s</a:t>
            </a:r>
            <a:r>
              <a:rPr lang="zh-CN" altLang="en-US" dirty="0" smtClean="0"/>
              <a:t>在输入</a:t>
            </a:r>
            <a:r>
              <a:rPr lang="en-US" altLang="zh-CN" i="1" dirty="0" smtClean="0"/>
              <a:t>a</a:t>
            </a:r>
            <a:r>
              <a:rPr lang="zh-CN" altLang="en-US" dirty="0" smtClean="0"/>
              <a:t>到达的后继状态之一，即，</a:t>
            </a:r>
            <a:r>
              <a:rPr lang="en-US" altLang="zh-CN" i="1" dirty="0" smtClean="0"/>
              <a:t>t∈</a:t>
            </a:r>
            <a:r>
              <a:rPr lang="el-GR" altLang="zh-CN" i="1" dirty="0" smtClean="0"/>
              <a:t>δ</a:t>
            </a:r>
            <a:r>
              <a:rPr lang="en-US" altLang="zh-CN" i="1" dirty="0" smtClean="0"/>
              <a:t>(s, a)</a:t>
            </a:r>
          </a:p>
          <a:p>
            <a:pPr>
              <a:defRPr/>
            </a:pPr>
            <a:r>
              <a:rPr lang="en-US" altLang="zh-CN" dirty="0" err="1" smtClean="0"/>
              <a:t>NFA</a:t>
            </a:r>
            <a:r>
              <a:rPr lang="zh-CN" altLang="en-US" dirty="0" smtClean="0"/>
              <a:t>的转换图与状态转换图的不同</a:t>
            </a:r>
            <a:endParaRPr lang="en-US" altLang="zh-CN" dirty="0" smtClean="0"/>
          </a:p>
          <a:p>
            <a:pPr marL="914400" lvl="1" indent="-457200">
              <a:buFont typeface="+mj-ea"/>
              <a:buAutoNum type="circleNumDbPlain"/>
              <a:defRPr/>
            </a:pPr>
            <a:r>
              <a:rPr lang="zh-CN" altLang="en-US" dirty="0" smtClean="0"/>
              <a:t>同一个符号可以标记从同一个状态出发到达多个目标状态的多条边</a:t>
            </a:r>
            <a:endParaRPr lang="en-US" altLang="zh-CN" dirty="0" smtClean="0"/>
          </a:p>
          <a:p>
            <a:pPr marL="914400" lvl="1" indent="-457200">
              <a:buFont typeface="+mj-ea"/>
              <a:buAutoNum type="circleNumDbPlain"/>
              <a:defRPr/>
            </a:pPr>
            <a:r>
              <a:rPr lang="zh-CN" altLang="en-US" dirty="0" smtClean="0"/>
              <a:t>一条边的标号不仅可以是输入字母表中的符号，也可以是空符号串</a:t>
            </a:r>
            <a:r>
              <a:rPr lang="el-GR" altLang="zh-CN" dirty="0" smtClean="0"/>
              <a:t>ε</a:t>
            </a:r>
            <a:endParaRPr lang="zh-CN" altLang="en-US" dirty="0"/>
          </a:p>
        </p:txBody>
      </p:sp>
      <p:sp>
        <p:nvSpPr>
          <p:cNvPr id="4" name="灯片编号占位符 3"/>
          <p:cNvSpPr>
            <a:spLocks noGrp="1"/>
          </p:cNvSpPr>
          <p:nvPr>
            <p:ph type="sldNum" sz="quarter" idx="10"/>
          </p:nvPr>
        </p:nvSpPr>
        <p:spPr/>
        <p:txBody>
          <a:bodyPr/>
          <a:lstStyle/>
          <a:p>
            <a:pPr>
              <a:defRPr/>
            </a:pPr>
            <a:fld id="{75FF1ECB-0A18-413E-90AC-36A8E8645103}" type="slidenum">
              <a:rPr lang="zh-CN" altLang="en-US" smtClean="0"/>
              <a:pPr>
                <a:defRPr/>
              </a:pPr>
              <a:t>64</a:t>
            </a:fld>
            <a:endParaRPr lang="en-US"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4"/>
          <p:cNvSpPr>
            <a:spLocks noGrp="1"/>
          </p:cNvSpPr>
          <p:nvPr>
            <p:ph type="title"/>
          </p:nvPr>
        </p:nvSpPr>
        <p:spPr/>
        <p:txBody>
          <a:bodyPr/>
          <a:lstStyle/>
          <a:p>
            <a:r>
              <a:rPr lang="zh-CN" altLang="en-US" smtClean="0"/>
              <a:t>例</a:t>
            </a:r>
            <a:r>
              <a:rPr lang="en-US" altLang="zh-CN" smtClean="0"/>
              <a:t>……NFA</a:t>
            </a:r>
            <a:r>
              <a:rPr lang="zh-CN" altLang="en-US" smtClean="0"/>
              <a:t>的表示</a:t>
            </a:r>
          </a:p>
        </p:txBody>
      </p:sp>
      <p:sp>
        <p:nvSpPr>
          <p:cNvPr id="79875" name="内容占位符 5"/>
          <p:cNvSpPr>
            <a:spLocks noGrp="1"/>
          </p:cNvSpPr>
          <p:nvPr>
            <p:ph idx="1"/>
          </p:nvPr>
        </p:nvSpPr>
        <p:spPr>
          <a:xfrm>
            <a:off x="457200" y="1371600"/>
            <a:ext cx="8229600" cy="1295400"/>
          </a:xfrm>
        </p:spPr>
        <p:txBody>
          <a:bodyPr/>
          <a:lstStyle/>
          <a:p>
            <a:r>
              <a:rPr lang="zh-CN" altLang="en-US" smtClean="0"/>
              <a:t>一个能够识别正则表达式</a:t>
            </a:r>
            <a:r>
              <a:rPr lang="en-US" altLang="zh-CN" b="1" smtClean="0">
                <a:latin typeface="Courier New" pitchFamily="49" charset="0"/>
                <a:cs typeface="Courier New" pitchFamily="49" charset="0"/>
              </a:rPr>
              <a:t>(a|b)*abb</a:t>
            </a:r>
            <a:r>
              <a:rPr lang="zh-CN" altLang="en-US" smtClean="0"/>
              <a:t>的语言的</a:t>
            </a:r>
            <a:r>
              <a:rPr lang="en-US" altLang="zh-CN" smtClean="0"/>
              <a:t>NFA</a:t>
            </a:r>
            <a:r>
              <a:rPr lang="zh-CN" altLang="en-US" smtClean="0"/>
              <a:t>的转换图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511773E7-E716-4D2A-862E-A2260937C245}" type="slidenum">
              <a:rPr lang="zh-CN" altLang="en-US" smtClean="0"/>
              <a:pPr>
                <a:defRPr/>
              </a:pPr>
              <a:t>65</a:t>
            </a:fld>
            <a:endParaRPr lang="en-US" altLang="zh-CN"/>
          </a:p>
        </p:txBody>
      </p:sp>
      <p:pic>
        <p:nvPicPr>
          <p:cNvPr id="79877" name="Picture 2"/>
          <p:cNvPicPr>
            <a:picLocks noChangeAspect="1" noChangeArrowheads="1"/>
          </p:cNvPicPr>
          <p:nvPr/>
        </p:nvPicPr>
        <p:blipFill>
          <a:blip r:embed="rId2"/>
          <a:srcRect/>
          <a:stretch>
            <a:fillRect/>
          </a:stretch>
        </p:blipFill>
        <p:spPr bwMode="auto">
          <a:xfrm>
            <a:off x="685800" y="2590800"/>
            <a:ext cx="76581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4343400" y="1295400"/>
            <a:ext cx="4603750" cy="1603375"/>
          </a:xfrm>
          <a:prstGeom prst="rect">
            <a:avLst/>
          </a:prstGeom>
          <a:noFill/>
          <a:ln w="9525">
            <a:noFill/>
            <a:miter lim="800000"/>
            <a:headEnd/>
            <a:tailEnd/>
          </a:ln>
        </p:spPr>
      </p:pic>
      <p:sp>
        <p:nvSpPr>
          <p:cNvPr id="80899" name="标题 3"/>
          <p:cNvSpPr>
            <a:spLocks noGrp="1"/>
          </p:cNvSpPr>
          <p:nvPr>
            <p:ph type="title"/>
          </p:nvPr>
        </p:nvSpPr>
        <p:spPr/>
        <p:txBody>
          <a:bodyPr/>
          <a:lstStyle/>
          <a:p>
            <a:r>
              <a:rPr lang="zh-CN" altLang="en-US" smtClean="0"/>
              <a:t>转换表</a:t>
            </a:r>
          </a:p>
        </p:txBody>
      </p:sp>
      <p:sp>
        <p:nvSpPr>
          <p:cNvPr id="78852" name="内容占位符 4"/>
          <p:cNvSpPr>
            <a:spLocks noGrp="1"/>
          </p:cNvSpPr>
          <p:nvPr>
            <p:ph idx="1"/>
          </p:nvPr>
        </p:nvSpPr>
        <p:spPr>
          <a:xfrm>
            <a:off x="457200" y="1371600"/>
            <a:ext cx="8229600" cy="2743200"/>
          </a:xfrm>
        </p:spPr>
        <p:txBody>
          <a:bodyPr/>
          <a:lstStyle/>
          <a:p>
            <a:pPr>
              <a:defRPr/>
            </a:pPr>
            <a:r>
              <a:rPr lang="en-US" altLang="zh-CN" dirty="0" err="1" smtClean="0"/>
              <a:t>NFA</a:t>
            </a:r>
            <a:r>
              <a:rPr lang="zh-CN" altLang="en-US" dirty="0" smtClean="0"/>
              <a:t>也可以表示为转换表</a:t>
            </a:r>
            <a:endParaRPr lang="en-US" altLang="zh-CN" dirty="0" smtClean="0"/>
          </a:p>
          <a:p>
            <a:pPr lvl="1">
              <a:defRPr/>
            </a:pPr>
            <a:r>
              <a:rPr lang="zh-CN" altLang="en-US" dirty="0" smtClean="0"/>
              <a:t>表行对应状态</a:t>
            </a:r>
            <a:endParaRPr lang="en-US" altLang="zh-CN" dirty="0" smtClean="0"/>
          </a:p>
          <a:p>
            <a:pPr lvl="1">
              <a:defRPr/>
            </a:pPr>
            <a:r>
              <a:rPr lang="zh-CN" altLang="en-US" dirty="0" smtClean="0"/>
              <a:t>表列对应输入符号和</a:t>
            </a:r>
            <a:r>
              <a:rPr lang="el-GR" altLang="zh-CN" dirty="0" smtClean="0"/>
              <a:t>ε</a:t>
            </a:r>
            <a:endParaRPr lang="en-US" altLang="zh-CN" dirty="0" smtClean="0"/>
          </a:p>
          <a:p>
            <a:pPr lvl="1">
              <a:defRPr/>
            </a:pPr>
            <a:r>
              <a:rPr lang="zh-CN" altLang="en-US" dirty="0" smtClean="0"/>
              <a:t>条目为对行状态和列输入符号的转换函数值</a:t>
            </a:r>
            <a:endParaRPr lang="en-US" altLang="zh-CN" dirty="0" smtClean="0"/>
          </a:p>
          <a:p>
            <a:pPr lvl="2">
              <a:defRPr/>
            </a:pPr>
            <a:r>
              <a:rPr lang="zh-CN" altLang="en-US" dirty="0" smtClean="0"/>
              <a:t>没有给出的值用空集</a:t>
            </a:r>
            <a:r>
              <a:rPr lang="el-GR" altLang="zh-CN" dirty="0" smtClean="0"/>
              <a:t>Φ</a:t>
            </a:r>
            <a:endParaRPr lang="en-US" altLang="zh-CN" dirty="0" smtClean="0"/>
          </a:p>
          <a:p>
            <a:pPr lvl="1">
              <a:defRPr/>
            </a:pPr>
            <a:endParaRPr lang="zh-CN" altLang="en-US" dirty="0" smtClean="0"/>
          </a:p>
        </p:txBody>
      </p:sp>
      <p:pic>
        <p:nvPicPr>
          <p:cNvPr id="80901" name="Picture 1"/>
          <p:cNvPicPr>
            <a:picLocks noChangeAspect="1" noChangeArrowheads="1"/>
          </p:cNvPicPr>
          <p:nvPr/>
        </p:nvPicPr>
        <p:blipFill>
          <a:blip r:embed="rId3"/>
          <a:srcRect/>
          <a:stretch>
            <a:fillRect/>
          </a:stretch>
        </p:blipFill>
        <p:spPr bwMode="auto">
          <a:xfrm>
            <a:off x="838200" y="3886200"/>
            <a:ext cx="5105400" cy="2544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自动机中输入字符串的接受</a:t>
            </a:r>
          </a:p>
        </p:txBody>
      </p:sp>
      <p:sp>
        <p:nvSpPr>
          <p:cNvPr id="79875" name="内容占位符 2"/>
          <p:cNvSpPr>
            <a:spLocks noGrp="1"/>
          </p:cNvSpPr>
          <p:nvPr>
            <p:ph idx="1"/>
          </p:nvPr>
        </p:nvSpPr>
        <p:spPr/>
        <p:txBody>
          <a:bodyPr/>
          <a:lstStyle/>
          <a:p>
            <a:pPr>
              <a:defRPr/>
            </a:pPr>
            <a:r>
              <a:rPr lang="zh-CN" altLang="en-US" dirty="0" smtClean="0"/>
              <a:t>一个</a:t>
            </a:r>
            <a:r>
              <a:rPr lang="en-US" altLang="zh-CN" i="1" dirty="0" smtClean="0"/>
              <a:t>NFA</a:t>
            </a:r>
            <a:r>
              <a:rPr lang="zh-CN" altLang="en-US" dirty="0" smtClean="0"/>
              <a:t>接受（</a:t>
            </a:r>
            <a:r>
              <a:rPr lang="en-US" altLang="zh-CN" i="1" dirty="0" smtClean="0"/>
              <a:t>accept</a:t>
            </a:r>
            <a:r>
              <a:rPr lang="zh-CN" altLang="en-US" dirty="0" smtClean="0"/>
              <a:t>，或读出、识别）输入字符串</a:t>
            </a:r>
            <a:r>
              <a:rPr lang="en-US" altLang="zh-CN" dirty="0" smtClean="0"/>
              <a:t>x</a:t>
            </a:r>
            <a:r>
              <a:rPr lang="zh-CN" altLang="en-US" dirty="0" smtClean="0"/>
              <a:t>，当且仅当对应的转换图中存在一条从开始状态到某个接受状态的路径，使得该路径中各个边上的标号连接成符号串</a:t>
            </a:r>
            <a:r>
              <a:rPr lang="en-US" altLang="zh-CN" i="1" dirty="0" smtClean="0"/>
              <a:t>x</a:t>
            </a:r>
          </a:p>
          <a:p>
            <a:pPr>
              <a:defRPr/>
            </a:pPr>
            <a:r>
              <a:rPr lang="zh-CN" altLang="en-US" dirty="0" smtClean="0"/>
              <a:t>如果一个</a:t>
            </a:r>
            <a:r>
              <a:rPr lang="en-US" altLang="zh-CN" i="1" dirty="0" smtClean="0"/>
              <a:t>NFA</a:t>
            </a:r>
            <a:r>
              <a:rPr lang="zh-CN" altLang="en-US" dirty="0" smtClean="0"/>
              <a:t>的开始状态同时也是接受状态，或者从开始状态到某个接受状态的路径上的所有边上的标号都是</a:t>
            </a:r>
            <a:r>
              <a:rPr lang="el-GR" altLang="zh-CN" i="1" dirty="0" smtClean="0"/>
              <a:t>ε</a:t>
            </a:r>
            <a:r>
              <a:rPr lang="zh-CN" altLang="en-US" dirty="0" smtClean="0"/>
              <a:t>，那么该</a:t>
            </a:r>
            <a:r>
              <a:rPr lang="en-US" altLang="zh-CN" i="1" dirty="0" smtClean="0"/>
              <a:t>NFA</a:t>
            </a:r>
            <a:r>
              <a:rPr lang="zh-CN" altLang="en-US" dirty="0" smtClean="0"/>
              <a:t>接受空串</a:t>
            </a:r>
            <a:r>
              <a:rPr lang="el-GR" altLang="zh-CN" dirty="0" smtClean="0"/>
              <a:t>ε</a:t>
            </a:r>
            <a:endParaRPr lang="en-US" altLang="zh-CN" dirty="0" smtClean="0"/>
          </a:p>
          <a:p>
            <a:pPr>
              <a:defRPr/>
            </a:pPr>
            <a:r>
              <a:rPr lang="zh-CN" altLang="en-US" dirty="0" smtClean="0"/>
              <a:t>一个</a:t>
            </a:r>
            <a:r>
              <a:rPr lang="en-US" altLang="zh-CN" i="1" dirty="0" smtClean="0"/>
              <a:t>NFA M</a:t>
            </a:r>
            <a:r>
              <a:rPr lang="zh-CN" altLang="en-US" dirty="0" smtClean="0"/>
              <a:t>定义（或接受）的语言是该</a:t>
            </a:r>
            <a:r>
              <a:rPr lang="en-US" altLang="zh-CN" i="1" dirty="0" smtClean="0"/>
              <a:t>NFA</a:t>
            </a:r>
            <a:r>
              <a:rPr lang="zh-CN" altLang="en-US" dirty="0" smtClean="0"/>
              <a:t>能接受的所有字符串的集合，记作</a:t>
            </a:r>
            <a:r>
              <a:rPr lang="en-US" altLang="zh-CN" i="1" dirty="0" smtClean="0"/>
              <a:t>L(M)</a:t>
            </a:r>
            <a:endParaRPr lang="zh-CN" altLang="en-US" i="1" dirty="0" smtClean="0"/>
          </a:p>
        </p:txBody>
      </p:sp>
      <p:sp>
        <p:nvSpPr>
          <p:cNvPr id="4" name="灯片编号占位符 3"/>
          <p:cNvSpPr>
            <a:spLocks noGrp="1"/>
          </p:cNvSpPr>
          <p:nvPr>
            <p:ph type="sldNum" sz="quarter" idx="10"/>
          </p:nvPr>
        </p:nvSpPr>
        <p:spPr/>
        <p:txBody>
          <a:bodyPr/>
          <a:lstStyle/>
          <a:p>
            <a:pPr>
              <a:defRPr/>
            </a:pPr>
            <a:fld id="{916ED698-672A-483D-9A6A-6BEBABBD106D}" type="slidenum">
              <a:rPr lang="zh-CN" altLang="en-US" smtClean="0"/>
              <a:pPr>
                <a:defRPr/>
              </a:pPr>
              <a:t>67</a:t>
            </a:fld>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2"/>
          <a:srcRect/>
          <a:stretch>
            <a:fillRect/>
          </a:stretch>
        </p:blipFill>
        <p:spPr bwMode="auto">
          <a:xfrm>
            <a:off x="3429000" y="1489075"/>
            <a:ext cx="4800600" cy="4073525"/>
          </a:xfrm>
          <a:prstGeom prst="rect">
            <a:avLst/>
          </a:prstGeom>
          <a:noFill/>
          <a:ln w="9525">
            <a:noFill/>
            <a:miter lim="800000"/>
            <a:headEnd/>
            <a:tailEnd/>
          </a:ln>
        </p:spPr>
      </p:pic>
      <p:sp>
        <p:nvSpPr>
          <p:cNvPr id="83971" name="标题 4"/>
          <p:cNvSpPr>
            <a:spLocks noGrp="1"/>
          </p:cNvSpPr>
          <p:nvPr>
            <p:ph type="title"/>
          </p:nvPr>
        </p:nvSpPr>
        <p:spPr/>
        <p:txBody>
          <a:bodyPr/>
          <a:lstStyle/>
          <a:p>
            <a:r>
              <a:rPr lang="zh-CN" altLang="en-US" smtClean="0"/>
              <a:t>例</a:t>
            </a:r>
            <a:r>
              <a:rPr lang="en-US" altLang="zh-CN" smtClean="0"/>
              <a:t>……</a:t>
            </a:r>
            <a:r>
              <a:rPr lang="zh-CN" altLang="en-US" smtClean="0"/>
              <a:t>自动机中输入字符串的接受</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6246F66-5A3A-442F-8866-6116144782F0}" type="slidenum">
              <a:rPr lang="zh-CN" altLang="en-US" smtClean="0"/>
              <a:pPr>
                <a:defRPr/>
              </a:pPr>
              <a:t>68</a:t>
            </a:fld>
            <a:endParaRPr lang="en-US" altLang="zh-CN"/>
          </a:p>
        </p:txBody>
      </p:sp>
      <p:sp>
        <p:nvSpPr>
          <p:cNvPr id="83973" name="内容占位符 9"/>
          <p:cNvSpPr>
            <a:spLocks noGrp="1"/>
          </p:cNvSpPr>
          <p:nvPr>
            <p:ph idx="1"/>
          </p:nvPr>
        </p:nvSpPr>
        <p:spPr>
          <a:xfrm>
            <a:off x="457200" y="1371600"/>
            <a:ext cx="5334000" cy="3657600"/>
          </a:xfrm>
        </p:spPr>
        <p:txBody>
          <a:bodyPr/>
          <a:lstStyle/>
          <a:p>
            <a:r>
              <a:rPr lang="zh-CN" altLang="en-US" smtClean="0">
                <a:cs typeface="Times New Roman" pitchFamily="18" charset="0"/>
              </a:rPr>
              <a:t>接受</a:t>
            </a:r>
            <a:r>
              <a:rPr lang="en-US" altLang="zh-CN" i="1" smtClean="0">
                <a:cs typeface="Times New Roman" pitchFamily="18" charset="0"/>
              </a:rPr>
              <a:t>L(aa*|bb*)</a:t>
            </a:r>
            <a:r>
              <a:rPr lang="zh-CN" altLang="en-US" smtClean="0">
                <a:cs typeface="Times New Roman" pitchFamily="18" charset="0"/>
              </a:rPr>
              <a:t>的</a:t>
            </a:r>
            <a:r>
              <a:rPr lang="en-US" altLang="zh-CN" i="1" smtClean="0">
                <a:cs typeface="Times New Roman" pitchFamily="18" charset="0"/>
              </a:rPr>
              <a:t>NFA</a:t>
            </a:r>
          </a:p>
          <a:p>
            <a:pPr lvl="1"/>
            <a:r>
              <a:rPr lang="zh-CN" altLang="en-US" smtClean="0">
                <a:cs typeface="Times New Roman" pitchFamily="18" charset="0"/>
              </a:rPr>
              <a:t>字符串</a:t>
            </a:r>
            <a:r>
              <a:rPr lang="en-US" altLang="zh-CN" i="1" smtClean="0">
                <a:cs typeface="Times New Roman" pitchFamily="18" charset="0"/>
              </a:rPr>
              <a:t>aaa</a:t>
            </a:r>
            <a:r>
              <a:rPr lang="zh-CN" altLang="en-US" smtClean="0">
                <a:cs typeface="Times New Roman" pitchFamily="18" charset="0"/>
              </a:rPr>
              <a:t>可以被这个</a:t>
            </a:r>
            <a:r>
              <a:rPr lang="en-US" altLang="zh-CN" smtClean="0">
                <a:cs typeface="Times New Roman" pitchFamily="18" charset="0"/>
              </a:rPr>
              <a:t>NFA</a:t>
            </a:r>
            <a:r>
              <a:rPr lang="zh-CN" altLang="en-US" smtClean="0">
                <a:cs typeface="Times New Roman" pitchFamily="18" charset="0"/>
              </a:rPr>
              <a:t>接受</a:t>
            </a:r>
          </a:p>
        </p:txBody>
      </p:sp>
      <p:pic>
        <p:nvPicPr>
          <p:cNvPr id="83974" name="Picture 2"/>
          <p:cNvPicPr>
            <a:picLocks noChangeAspect="1" noChangeArrowheads="1"/>
          </p:cNvPicPr>
          <p:nvPr/>
        </p:nvPicPr>
        <p:blipFill>
          <a:blip r:embed="rId3"/>
          <a:srcRect/>
          <a:stretch>
            <a:fillRect/>
          </a:stretch>
        </p:blipFill>
        <p:spPr bwMode="auto">
          <a:xfrm>
            <a:off x="533400" y="5105400"/>
            <a:ext cx="6197600"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t>确定的有穷自动机（</a:t>
            </a:r>
            <a:r>
              <a:rPr lang="en-US" altLang="zh-CN" smtClean="0"/>
              <a:t>DFA</a:t>
            </a:r>
            <a:r>
              <a:rPr lang="zh-CN" altLang="en-US" smtClean="0"/>
              <a:t>）</a:t>
            </a:r>
          </a:p>
        </p:txBody>
      </p:sp>
      <p:sp>
        <p:nvSpPr>
          <p:cNvPr id="3" name="内容占位符 2"/>
          <p:cNvSpPr>
            <a:spLocks noGrp="1"/>
          </p:cNvSpPr>
          <p:nvPr>
            <p:ph idx="1"/>
          </p:nvPr>
        </p:nvSpPr>
        <p:spPr/>
        <p:txBody>
          <a:bodyPr/>
          <a:lstStyle/>
          <a:p>
            <a:pPr>
              <a:defRPr/>
            </a:pPr>
            <a:r>
              <a:rPr lang="en-US" altLang="zh-CN" i="1" dirty="0" err="1" smtClean="0"/>
              <a:t>DFA</a:t>
            </a:r>
            <a:r>
              <a:rPr lang="zh-CN" altLang="en-US" dirty="0" smtClean="0"/>
              <a:t>是</a:t>
            </a:r>
            <a:r>
              <a:rPr lang="en-US" altLang="zh-CN" i="1" dirty="0" err="1" smtClean="0"/>
              <a:t>NFA</a:t>
            </a:r>
            <a:r>
              <a:rPr lang="zh-CN" altLang="en-US" dirty="0" smtClean="0"/>
              <a:t>的特例，其中</a:t>
            </a:r>
            <a:endParaRPr lang="en-US" altLang="zh-CN" dirty="0" smtClean="0"/>
          </a:p>
          <a:p>
            <a:pPr marL="914400" lvl="1" indent="-457200">
              <a:buFont typeface="+mj-lt"/>
              <a:buAutoNum type="arabicPeriod"/>
              <a:defRPr/>
            </a:pPr>
            <a:r>
              <a:rPr lang="zh-CN" altLang="en-US" dirty="0" smtClean="0"/>
              <a:t>没有输入</a:t>
            </a:r>
            <a:r>
              <a:rPr lang="el-GR" altLang="zh-CN" dirty="0" smtClean="0"/>
              <a:t>ε</a:t>
            </a:r>
            <a:r>
              <a:rPr lang="zh-CN" altLang="en-US" dirty="0" smtClean="0"/>
              <a:t>之上的转换动作</a:t>
            </a:r>
            <a:endParaRPr lang="en-US" altLang="zh-CN" dirty="0" smtClean="0"/>
          </a:p>
          <a:p>
            <a:pPr marL="914400" lvl="1" indent="-457200">
              <a:buFont typeface="+mj-lt"/>
              <a:buAutoNum type="arabicPeriod"/>
              <a:defRPr/>
            </a:pPr>
            <a:r>
              <a:rPr lang="zh-CN" altLang="en-US" dirty="0" smtClean="0"/>
              <a:t>对每个状态</a:t>
            </a:r>
            <a:r>
              <a:rPr lang="en-US" altLang="zh-CN" i="1" dirty="0" smtClean="0"/>
              <a:t>s</a:t>
            </a:r>
            <a:r>
              <a:rPr lang="zh-CN" altLang="en-US" dirty="0" smtClean="0"/>
              <a:t>和每个输入符号</a:t>
            </a:r>
            <a:r>
              <a:rPr lang="en-US" altLang="zh-CN" i="1" dirty="0" smtClean="0"/>
              <a:t>a</a:t>
            </a:r>
            <a:r>
              <a:rPr lang="zh-CN" altLang="en-US" dirty="0" smtClean="0"/>
              <a:t>，有且只有一条标号为</a:t>
            </a:r>
            <a:r>
              <a:rPr lang="en-US" altLang="zh-CN" i="1" dirty="0" smtClean="0"/>
              <a:t>a</a:t>
            </a:r>
            <a:r>
              <a:rPr lang="zh-CN" altLang="en-US" dirty="0" smtClean="0"/>
              <a:t>的边离开</a:t>
            </a:r>
            <a:endParaRPr lang="en-US" altLang="zh-CN" dirty="0" smtClean="0"/>
          </a:p>
          <a:p>
            <a:pPr marL="914400" lvl="1" indent="-457200">
              <a:defRPr/>
            </a:pPr>
            <a:r>
              <a:rPr lang="zh-CN" altLang="en-US" dirty="0" smtClean="0"/>
              <a:t>即，</a:t>
            </a:r>
            <a:r>
              <a:rPr lang="en-US" altLang="zh-CN" i="1" dirty="0" err="1" smtClean="0"/>
              <a:t>DFA</a:t>
            </a:r>
            <a:r>
              <a:rPr lang="zh-CN" altLang="en-US" dirty="0" smtClean="0"/>
              <a:t>的转换函数是单值映射</a:t>
            </a:r>
            <a:r>
              <a:rPr lang="zh-CN" altLang="en-US" i="1" dirty="0" smtClean="0"/>
              <a:t>，</a:t>
            </a:r>
            <a:r>
              <a:rPr lang="el-GR" altLang="zh-CN" i="1" dirty="0" smtClean="0"/>
              <a:t> δ</a:t>
            </a:r>
            <a:r>
              <a:rPr lang="zh-CN" altLang="en-US" i="1" dirty="0" smtClean="0"/>
              <a:t>：</a:t>
            </a:r>
            <a:r>
              <a:rPr lang="en-US" altLang="zh-CN" i="1" dirty="0" smtClean="0"/>
              <a:t>S × </a:t>
            </a:r>
            <a:r>
              <a:rPr lang="el-GR" altLang="zh-CN" i="1" dirty="0" smtClean="0"/>
              <a:t>Σ</a:t>
            </a:r>
            <a:r>
              <a:rPr lang="en-US" altLang="zh-CN" i="1" dirty="0" smtClean="0"/>
              <a:t> → S</a:t>
            </a:r>
          </a:p>
          <a:p>
            <a:pPr marL="514350" indent="-457200">
              <a:defRPr/>
            </a:pPr>
            <a:r>
              <a:rPr lang="en-US" altLang="zh-CN" i="1" dirty="0" err="1" smtClean="0"/>
              <a:t>DFA</a:t>
            </a:r>
            <a:r>
              <a:rPr lang="zh-CN" altLang="en-US" dirty="0" smtClean="0"/>
              <a:t>的表示</a:t>
            </a:r>
            <a:endParaRPr lang="en-US" altLang="zh-CN" dirty="0" smtClean="0"/>
          </a:p>
          <a:p>
            <a:pPr marL="914400" lvl="1" indent="-457200">
              <a:defRPr/>
            </a:pPr>
            <a:r>
              <a:rPr lang="zh-CN" altLang="en-US" dirty="0" smtClean="0"/>
              <a:t>转换图</a:t>
            </a:r>
            <a:endParaRPr lang="en-US" altLang="zh-CN" dirty="0" smtClean="0"/>
          </a:p>
          <a:p>
            <a:pPr marL="914400" lvl="1" indent="-457200">
              <a:defRPr/>
            </a:pPr>
            <a:endParaRPr lang="en-US" altLang="zh-CN" dirty="0" smtClean="0"/>
          </a:p>
          <a:p>
            <a:pPr marL="914400" lvl="1" indent="-457200">
              <a:defRPr/>
            </a:pPr>
            <a:endParaRPr lang="en-US" altLang="zh-CN" dirty="0" smtClean="0"/>
          </a:p>
          <a:p>
            <a:pPr marL="914400" lvl="1" indent="-457200">
              <a:defRPr/>
            </a:pPr>
            <a:r>
              <a:rPr lang="zh-CN" altLang="en-US" dirty="0" smtClean="0"/>
              <a:t>转换表：每个表项只是一个状态，不是状态集合</a:t>
            </a:r>
            <a:endParaRPr lang="zh-CN" altLang="en-US" dirty="0"/>
          </a:p>
        </p:txBody>
      </p:sp>
      <p:sp>
        <p:nvSpPr>
          <p:cNvPr id="4" name="灯片编号占位符 3"/>
          <p:cNvSpPr>
            <a:spLocks noGrp="1"/>
          </p:cNvSpPr>
          <p:nvPr>
            <p:ph type="sldNum" sz="quarter" idx="10"/>
          </p:nvPr>
        </p:nvSpPr>
        <p:spPr/>
        <p:txBody>
          <a:bodyPr/>
          <a:lstStyle/>
          <a:p>
            <a:pPr>
              <a:defRPr/>
            </a:pPr>
            <a:fld id="{B3C68D69-A36A-4C38-9C1F-6DD21451B29D}" type="slidenum">
              <a:rPr lang="zh-CN" altLang="en-US" smtClean="0"/>
              <a:pPr>
                <a:defRPr/>
              </a:pPr>
              <a:t>69</a:t>
            </a:fld>
            <a:endParaRPr lang="en-US" altLang="zh-CN"/>
          </a:p>
        </p:txBody>
      </p:sp>
      <p:pic>
        <p:nvPicPr>
          <p:cNvPr id="84997" name="Picture 2"/>
          <p:cNvPicPr>
            <a:picLocks noChangeAspect="1" noChangeArrowheads="1"/>
          </p:cNvPicPr>
          <p:nvPr/>
        </p:nvPicPr>
        <p:blipFill>
          <a:blip r:embed="rId2"/>
          <a:srcRect/>
          <a:stretch>
            <a:fillRect/>
          </a:stretch>
        </p:blipFill>
        <p:spPr bwMode="auto">
          <a:xfrm>
            <a:off x="2784475" y="3657600"/>
            <a:ext cx="5216525" cy="1973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词法分析与语法分析</a:t>
            </a:r>
          </a:p>
        </p:txBody>
      </p:sp>
      <p:sp>
        <p:nvSpPr>
          <p:cNvPr id="3" name="内容占位符 2"/>
          <p:cNvSpPr>
            <a:spLocks noGrp="1"/>
          </p:cNvSpPr>
          <p:nvPr>
            <p:ph idx="1"/>
          </p:nvPr>
        </p:nvSpPr>
        <p:spPr>
          <a:xfrm>
            <a:off x="457200" y="1371600"/>
            <a:ext cx="8229600" cy="5105400"/>
          </a:xfrm>
        </p:spPr>
        <p:txBody>
          <a:bodyPr/>
          <a:lstStyle/>
          <a:p>
            <a:pPr>
              <a:defRPr/>
            </a:pPr>
            <a:r>
              <a:rPr lang="zh-CN" altLang="en-US" dirty="0" smtClean="0"/>
              <a:t>词法分析器的组织方式</a:t>
            </a:r>
            <a:endParaRPr lang="en-US" altLang="zh-CN" dirty="0" smtClean="0"/>
          </a:p>
          <a:p>
            <a:pPr marL="971550" lvl="1" indent="-457200">
              <a:lnSpc>
                <a:spcPct val="110000"/>
              </a:lnSpc>
              <a:buFont typeface="+mj-lt"/>
              <a:buAutoNum type="arabicPeriod"/>
              <a:defRPr/>
            </a:pPr>
            <a:r>
              <a:rPr lang="zh-CN" altLang="en-US" dirty="0" smtClean="0"/>
              <a:t>词法分析器和语法分析器各自组织为单独一趟</a:t>
            </a:r>
            <a:endParaRPr lang="en-US" altLang="zh-CN" dirty="0" smtClean="0"/>
          </a:p>
          <a:p>
            <a:pPr marL="971550" lvl="1" indent="-457200">
              <a:lnSpc>
                <a:spcPct val="110000"/>
              </a:lnSpc>
              <a:buFont typeface="+mj-lt"/>
              <a:buAutoNum type="arabicPeriod"/>
              <a:defRPr/>
            </a:pPr>
            <a:r>
              <a:rPr lang="zh-CN" altLang="en-US" dirty="0" smtClean="0"/>
              <a:t>词法分析器作为子过程，由语法分析器在需要时调用，返回识别出的词法单元</a:t>
            </a:r>
            <a:endParaRPr lang="en-US" altLang="zh-CN" dirty="0" smtClean="0"/>
          </a:p>
        </p:txBody>
      </p:sp>
      <p:sp>
        <p:nvSpPr>
          <p:cNvPr id="4" name="灯片编号占位符 3"/>
          <p:cNvSpPr>
            <a:spLocks noGrp="1"/>
          </p:cNvSpPr>
          <p:nvPr>
            <p:ph type="sldNum" sz="quarter" idx="10"/>
          </p:nvPr>
        </p:nvSpPr>
        <p:spPr/>
        <p:txBody>
          <a:bodyPr/>
          <a:lstStyle/>
          <a:p>
            <a:pPr>
              <a:defRPr/>
            </a:pPr>
            <a:fld id="{446659F4-7D66-45F5-9E27-3E0FDD6778AB}" type="slidenum">
              <a:rPr lang="zh-CN" altLang="en-US" smtClean="0"/>
              <a:pPr>
                <a:defRPr/>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5"/>
          <p:cNvPicPr>
            <a:picLocks noChangeAspect="1" noChangeArrowheads="1"/>
          </p:cNvPicPr>
          <p:nvPr/>
        </p:nvPicPr>
        <p:blipFill>
          <a:blip r:embed="rId2"/>
          <a:srcRect/>
          <a:stretch>
            <a:fillRect/>
          </a:stretch>
        </p:blipFill>
        <p:spPr bwMode="auto">
          <a:xfrm>
            <a:off x="304800" y="3733800"/>
            <a:ext cx="6858000" cy="2895600"/>
          </a:xfrm>
          <a:prstGeom prst="rect">
            <a:avLst/>
          </a:prstGeom>
          <a:noFill/>
          <a:ln w="9525">
            <a:noFill/>
            <a:miter lim="800000"/>
            <a:headEnd/>
            <a:tailEnd/>
          </a:ln>
        </p:spPr>
      </p:pic>
      <p:sp>
        <p:nvSpPr>
          <p:cNvPr id="86019" name="标题 1"/>
          <p:cNvSpPr>
            <a:spLocks noGrp="1"/>
          </p:cNvSpPr>
          <p:nvPr>
            <p:ph type="title"/>
          </p:nvPr>
        </p:nvSpPr>
        <p:spPr/>
        <p:txBody>
          <a:bodyPr/>
          <a:lstStyle/>
          <a:p>
            <a:r>
              <a:rPr lang="zh-CN" altLang="en-US" smtClean="0"/>
              <a:t>确定的有穷自动机（</a:t>
            </a:r>
            <a:r>
              <a:rPr lang="en-US" altLang="zh-CN" smtClean="0"/>
              <a:t>DFA</a:t>
            </a:r>
            <a:r>
              <a:rPr lang="zh-CN" altLang="en-US" smtClean="0"/>
              <a:t>）</a:t>
            </a:r>
          </a:p>
        </p:txBody>
      </p:sp>
      <p:sp>
        <p:nvSpPr>
          <p:cNvPr id="83972" name="内容占位符 2"/>
          <p:cNvSpPr>
            <a:spLocks noGrp="1"/>
          </p:cNvSpPr>
          <p:nvPr>
            <p:ph idx="1"/>
          </p:nvPr>
        </p:nvSpPr>
        <p:spPr>
          <a:xfrm>
            <a:off x="457200" y="1371600"/>
            <a:ext cx="4267200" cy="2438400"/>
          </a:xfrm>
        </p:spPr>
        <p:txBody>
          <a:bodyPr/>
          <a:lstStyle/>
          <a:p>
            <a:pPr>
              <a:defRPr/>
            </a:pPr>
            <a:r>
              <a:rPr lang="zh-CN" altLang="en-US" smtClean="0"/>
              <a:t>模拟一个</a:t>
            </a:r>
            <a:r>
              <a:rPr lang="en-US" altLang="zh-CN" i="1" smtClean="0"/>
              <a:t>DFA</a:t>
            </a:r>
          </a:p>
          <a:p>
            <a:pPr lvl="1">
              <a:defRPr/>
            </a:pPr>
            <a:r>
              <a:rPr lang="en-US" altLang="zh-CN" i="1" smtClean="0"/>
              <a:t>DFA</a:t>
            </a:r>
            <a:r>
              <a:rPr lang="zh-CN" altLang="en-US" smtClean="0"/>
              <a:t>是一个识别串的具体算法</a:t>
            </a:r>
            <a:endParaRPr lang="en-US" altLang="zh-CN" smtClean="0"/>
          </a:p>
          <a:p>
            <a:pPr lvl="1">
              <a:defRPr/>
            </a:pPr>
            <a:r>
              <a:rPr lang="zh-CN" altLang="en-US" smtClean="0"/>
              <a:t>构造词法分析器时，我们实现或模拟的是</a:t>
            </a:r>
            <a:r>
              <a:rPr lang="en-US" altLang="zh-CN" smtClean="0"/>
              <a:t>DFA</a:t>
            </a:r>
            <a:endParaRPr lang="zh-CN" altLang="en-US" smtClean="0"/>
          </a:p>
        </p:txBody>
      </p:sp>
      <p:sp>
        <p:nvSpPr>
          <p:cNvPr id="4" name="灯片编号占位符 3"/>
          <p:cNvSpPr>
            <a:spLocks noGrp="1"/>
          </p:cNvSpPr>
          <p:nvPr>
            <p:ph type="sldNum" sz="quarter" idx="10"/>
          </p:nvPr>
        </p:nvSpPr>
        <p:spPr/>
        <p:txBody>
          <a:bodyPr/>
          <a:lstStyle/>
          <a:p>
            <a:pPr>
              <a:defRPr/>
            </a:pPr>
            <a:fld id="{4878A3B3-89F8-4A16-A8ED-CBEC9DB845DC}" type="slidenum">
              <a:rPr lang="zh-CN" altLang="en-US" smtClean="0"/>
              <a:pPr>
                <a:defRPr/>
              </a:pPr>
              <a:t>70</a:t>
            </a:fld>
            <a:endParaRPr lang="en-US" altLang="zh-CN"/>
          </a:p>
        </p:txBody>
      </p:sp>
      <p:pic>
        <p:nvPicPr>
          <p:cNvPr id="74756" name="Picture 4"/>
          <p:cNvPicPr>
            <a:picLocks noChangeAspect="1" noChangeArrowheads="1"/>
          </p:cNvPicPr>
          <p:nvPr/>
        </p:nvPicPr>
        <p:blipFill>
          <a:blip r:embed="rId3"/>
          <a:srcRect/>
          <a:stretch>
            <a:fillRect/>
          </a:stretch>
        </p:blipFill>
        <p:spPr bwMode="auto">
          <a:xfrm>
            <a:off x="4953000" y="1371600"/>
            <a:ext cx="3887788" cy="27432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例</a:t>
            </a:r>
            <a:r>
              <a:rPr lang="en-US" altLang="zh-CN" smtClean="0"/>
              <a:t>……DFA</a:t>
            </a:r>
            <a:endParaRPr lang="zh-CN" altLang="en-US" smtClean="0"/>
          </a:p>
        </p:txBody>
      </p:sp>
      <p:pic>
        <p:nvPicPr>
          <p:cNvPr id="87043" name="Picture 3"/>
          <p:cNvPicPr>
            <a:picLocks noChangeAspect="1" noChangeArrowheads="1"/>
          </p:cNvPicPr>
          <p:nvPr/>
        </p:nvPicPr>
        <p:blipFill>
          <a:blip r:embed="rId2"/>
          <a:srcRect/>
          <a:stretch>
            <a:fillRect/>
          </a:stretch>
        </p:blipFill>
        <p:spPr bwMode="auto">
          <a:xfrm>
            <a:off x="1143000" y="3733800"/>
            <a:ext cx="6623050" cy="2438400"/>
          </a:xfrm>
          <a:prstGeom prst="rect">
            <a:avLst/>
          </a:prstGeom>
          <a:noFill/>
          <a:ln w="9525">
            <a:noFill/>
            <a:miter lim="800000"/>
            <a:headEnd/>
            <a:tailEnd/>
          </a:ln>
        </p:spPr>
      </p:pic>
      <p:pic>
        <p:nvPicPr>
          <p:cNvPr id="87044" name="Picture 6"/>
          <p:cNvPicPr>
            <a:picLocks noChangeAspect="1" noChangeArrowheads="1"/>
          </p:cNvPicPr>
          <p:nvPr/>
        </p:nvPicPr>
        <p:blipFill>
          <a:blip r:embed="rId3"/>
          <a:srcRect/>
          <a:stretch>
            <a:fillRect/>
          </a:stretch>
        </p:blipFill>
        <p:spPr bwMode="auto">
          <a:xfrm>
            <a:off x="533400" y="1371600"/>
            <a:ext cx="81280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6"/>
          <p:cNvSpPr>
            <a:spLocks noGrp="1"/>
          </p:cNvSpPr>
          <p:nvPr>
            <p:ph type="title"/>
          </p:nvPr>
        </p:nvSpPr>
        <p:spPr/>
        <p:txBody>
          <a:bodyPr/>
          <a:lstStyle/>
          <a:p>
            <a:pPr eaLnBrk="1" hangingPunct="1"/>
            <a:r>
              <a:rPr lang="en-US" altLang="zh-CN" smtClean="0"/>
              <a:t>DFA</a:t>
            </a:r>
            <a:r>
              <a:rPr lang="zh-CN" altLang="en-US" smtClean="0"/>
              <a:t>示例</a:t>
            </a:r>
          </a:p>
        </p:txBody>
      </p:sp>
      <p:sp>
        <p:nvSpPr>
          <p:cNvPr id="88067" name="内容占位符 7"/>
          <p:cNvSpPr>
            <a:spLocks noGrp="1"/>
          </p:cNvSpPr>
          <p:nvPr>
            <p:ph idx="1"/>
          </p:nvPr>
        </p:nvSpPr>
        <p:spPr>
          <a:xfrm>
            <a:off x="457200" y="1371600"/>
            <a:ext cx="8229600" cy="685800"/>
          </a:xfrm>
        </p:spPr>
        <p:txBody>
          <a:bodyPr/>
          <a:lstStyle/>
          <a:p>
            <a:pPr eaLnBrk="1" hangingPunct="1"/>
            <a:r>
              <a:rPr lang="zh-CN" altLang="en-US" smtClean="0"/>
              <a:t>是</a:t>
            </a:r>
            <a:r>
              <a:rPr lang="en-US" altLang="zh-CN" smtClean="0"/>
              <a:t>DFA</a:t>
            </a:r>
            <a:r>
              <a:rPr lang="zh-CN" altLang="en-US" smtClean="0"/>
              <a:t>吗？接受什么样的字符串？</a:t>
            </a:r>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72E11D41-58DD-4642-80F6-648F69DD3F3B}" type="slidenum">
              <a:rPr lang="zh-CN" altLang="en-US" smtClean="0"/>
              <a:pPr>
                <a:defRPr/>
              </a:pPr>
              <a:t>72</a:t>
            </a:fld>
            <a:endParaRPr lang="en-US" altLang="zh-CN"/>
          </a:p>
        </p:txBody>
      </p:sp>
      <p:pic>
        <p:nvPicPr>
          <p:cNvPr id="88069" name="Picture 2"/>
          <p:cNvPicPr>
            <a:picLocks noChangeAspect="1" noChangeArrowheads="1"/>
          </p:cNvPicPr>
          <p:nvPr/>
        </p:nvPicPr>
        <p:blipFill>
          <a:blip r:embed="rId2"/>
          <a:srcRect/>
          <a:stretch>
            <a:fillRect/>
          </a:stretch>
        </p:blipFill>
        <p:spPr bwMode="auto">
          <a:xfrm>
            <a:off x="1371600" y="1981200"/>
            <a:ext cx="4800600" cy="1411288"/>
          </a:xfrm>
          <a:prstGeom prst="rect">
            <a:avLst/>
          </a:prstGeom>
          <a:noFill/>
          <a:ln w="9525">
            <a:noFill/>
            <a:miter lim="800000"/>
            <a:headEnd/>
            <a:tailEnd/>
          </a:ln>
        </p:spPr>
      </p:pic>
      <p:sp>
        <p:nvSpPr>
          <p:cNvPr id="10" name="内容占位符 7"/>
          <p:cNvSpPr txBox="1">
            <a:spLocks/>
          </p:cNvSpPr>
          <p:nvPr/>
        </p:nvSpPr>
        <p:spPr bwMode="auto">
          <a:xfrm>
            <a:off x="457200" y="3505200"/>
            <a:ext cx="8229600" cy="6858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是</a:t>
            </a:r>
            <a:r>
              <a:rPr lang="en-US" altLang="zh-CN" sz="2400" kern="0" dirty="0">
                <a:latin typeface="+mn-lt"/>
                <a:ea typeface="+mn-ea"/>
              </a:rPr>
              <a:t>DFA</a:t>
            </a:r>
            <a:r>
              <a:rPr lang="zh-CN" altLang="en-US" sz="2400" kern="0" dirty="0">
                <a:latin typeface="+mn-lt"/>
                <a:ea typeface="+mn-ea"/>
              </a:rPr>
              <a:t>吗？接受什么样的字符串？</a:t>
            </a:r>
          </a:p>
        </p:txBody>
      </p:sp>
      <p:pic>
        <p:nvPicPr>
          <p:cNvPr id="88071" name="Picture 3"/>
          <p:cNvPicPr>
            <a:picLocks noChangeAspect="1" noChangeArrowheads="1"/>
          </p:cNvPicPr>
          <p:nvPr/>
        </p:nvPicPr>
        <p:blipFill>
          <a:blip r:embed="rId3"/>
          <a:srcRect/>
          <a:stretch>
            <a:fillRect/>
          </a:stretch>
        </p:blipFill>
        <p:spPr bwMode="auto">
          <a:xfrm>
            <a:off x="1295400" y="4343400"/>
            <a:ext cx="5554663"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pPr eaLnBrk="1" hangingPunct="1"/>
            <a:r>
              <a:rPr lang="en-US" altLang="zh-CN" smtClean="0"/>
              <a:t>DFA</a:t>
            </a:r>
            <a:r>
              <a:rPr lang="zh-CN" altLang="en-US" smtClean="0"/>
              <a:t>示例</a:t>
            </a:r>
            <a:r>
              <a:rPr lang="en-US" altLang="zh-CN" smtClean="0"/>
              <a:t>……</a:t>
            </a:r>
            <a:endParaRPr lang="zh-CN" altLang="en-US" smtClean="0"/>
          </a:p>
        </p:txBody>
      </p:sp>
      <p:sp>
        <p:nvSpPr>
          <p:cNvPr id="89091" name="内容占位符 2"/>
          <p:cNvSpPr>
            <a:spLocks noGrp="1"/>
          </p:cNvSpPr>
          <p:nvPr>
            <p:ph idx="1"/>
          </p:nvPr>
        </p:nvSpPr>
        <p:spPr>
          <a:xfrm>
            <a:off x="457200" y="1371600"/>
            <a:ext cx="8229600" cy="609600"/>
          </a:xfrm>
        </p:spPr>
        <p:txBody>
          <a:bodyPr/>
          <a:lstStyle/>
          <a:p>
            <a:pPr eaLnBrk="1" hangingPunct="1"/>
            <a:r>
              <a:rPr lang="zh-CN" altLang="en-US" smtClean="0"/>
              <a:t>自然数</a:t>
            </a:r>
          </a:p>
        </p:txBody>
      </p:sp>
      <p:pic>
        <p:nvPicPr>
          <p:cNvPr id="89092" name="Picture 2"/>
          <p:cNvPicPr>
            <a:picLocks noChangeAspect="1" noChangeArrowheads="1"/>
          </p:cNvPicPr>
          <p:nvPr/>
        </p:nvPicPr>
        <p:blipFill>
          <a:blip r:embed="rId2"/>
          <a:srcRect/>
          <a:stretch>
            <a:fillRect/>
          </a:stretch>
        </p:blipFill>
        <p:spPr bwMode="auto">
          <a:xfrm>
            <a:off x="2590800" y="1447800"/>
            <a:ext cx="3886200" cy="1212850"/>
          </a:xfrm>
          <a:prstGeom prst="rect">
            <a:avLst/>
          </a:prstGeom>
          <a:noFill/>
          <a:ln w="9525">
            <a:noFill/>
            <a:miter lim="800000"/>
            <a:headEnd/>
            <a:tailEnd/>
          </a:ln>
        </p:spPr>
      </p:pic>
      <p:sp>
        <p:nvSpPr>
          <p:cNvPr id="5" name="内容占位符 2"/>
          <p:cNvSpPr txBox="1">
            <a:spLocks/>
          </p:cNvSpPr>
          <p:nvPr/>
        </p:nvSpPr>
        <p:spPr bwMode="auto">
          <a:xfrm>
            <a:off x="457200" y="2895600"/>
            <a:ext cx="8229600" cy="6096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带符号的自然数</a:t>
            </a:r>
          </a:p>
        </p:txBody>
      </p:sp>
      <p:pic>
        <p:nvPicPr>
          <p:cNvPr id="89094" name="Picture 3"/>
          <p:cNvPicPr>
            <a:picLocks noChangeAspect="1" noChangeArrowheads="1"/>
          </p:cNvPicPr>
          <p:nvPr/>
        </p:nvPicPr>
        <p:blipFill>
          <a:blip r:embed="rId3"/>
          <a:srcRect/>
          <a:stretch>
            <a:fillRect/>
          </a:stretch>
        </p:blipFill>
        <p:spPr bwMode="auto">
          <a:xfrm>
            <a:off x="1600200" y="3657600"/>
            <a:ext cx="6561138"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noChangeArrowheads="1"/>
          </p:cNvPicPr>
          <p:nvPr/>
        </p:nvPicPr>
        <p:blipFill>
          <a:blip r:embed="rId2"/>
          <a:srcRect/>
          <a:stretch>
            <a:fillRect/>
          </a:stretch>
        </p:blipFill>
        <p:spPr bwMode="auto">
          <a:xfrm>
            <a:off x="533400" y="3429000"/>
            <a:ext cx="8424863" cy="3082925"/>
          </a:xfrm>
          <a:prstGeom prst="rect">
            <a:avLst/>
          </a:prstGeom>
          <a:noFill/>
          <a:ln w="9525">
            <a:noFill/>
            <a:miter lim="800000"/>
            <a:headEnd/>
            <a:tailEnd/>
          </a:ln>
        </p:spPr>
      </p:pic>
      <p:pic>
        <p:nvPicPr>
          <p:cNvPr id="90115" name="Picture 2"/>
          <p:cNvPicPr>
            <a:picLocks noChangeAspect="1" noChangeArrowheads="1"/>
          </p:cNvPicPr>
          <p:nvPr/>
        </p:nvPicPr>
        <p:blipFill>
          <a:blip r:embed="rId3"/>
          <a:srcRect/>
          <a:stretch>
            <a:fillRect/>
          </a:stretch>
        </p:blipFill>
        <p:spPr bwMode="auto">
          <a:xfrm>
            <a:off x="990600" y="1676400"/>
            <a:ext cx="7759700" cy="1447800"/>
          </a:xfrm>
          <a:prstGeom prst="rect">
            <a:avLst/>
          </a:prstGeom>
          <a:noFill/>
          <a:ln w="9525">
            <a:noFill/>
            <a:miter lim="800000"/>
            <a:headEnd/>
            <a:tailEnd/>
          </a:ln>
        </p:spPr>
      </p:pic>
      <p:sp>
        <p:nvSpPr>
          <p:cNvPr id="90116" name="标题 1"/>
          <p:cNvSpPr>
            <a:spLocks noGrp="1"/>
          </p:cNvSpPr>
          <p:nvPr>
            <p:ph type="title"/>
          </p:nvPr>
        </p:nvSpPr>
        <p:spPr/>
        <p:txBody>
          <a:bodyPr/>
          <a:lstStyle/>
          <a:p>
            <a:pPr eaLnBrk="1" hangingPunct="1"/>
            <a:r>
              <a:rPr lang="en-US" altLang="zh-CN" smtClean="0"/>
              <a:t>DFA</a:t>
            </a:r>
            <a:r>
              <a:rPr lang="zh-CN" altLang="en-US" smtClean="0"/>
              <a:t>示例</a:t>
            </a:r>
            <a:r>
              <a:rPr lang="en-US" altLang="zh-CN" smtClean="0"/>
              <a:t>……</a:t>
            </a:r>
            <a:endParaRPr lang="zh-CN" altLang="en-US" smtClean="0"/>
          </a:p>
        </p:txBody>
      </p:sp>
      <p:sp>
        <p:nvSpPr>
          <p:cNvPr id="90117" name="内容占位符 2"/>
          <p:cNvSpPr>
            <a:spLocks noGrp="1"/>
          </p:cNvSpPr>
          <p:nvPr>
            <p:ph idx="1"/>
          </p:nvPr>
        </p:nvSpPr>
        <p:spPr>
          <a:xfrm>
            <a:off x="457200" y="1371600"/>
            <a:ext cx="8229600" cy="685800"/>
          </a:xfrm>
        </p:spPr>
        <p:txBody>
          <a:bodyPr/>
          <a:lstStyle/>
          <a:p>
            <a:pPr eaLnBrk="1" hangingPunct="1"/>
            <a:r>
              <a:rPr lang="zh-CN" altLang="en-US" smtClean="0"/>
              <a:t>带符号的实数</a:t>
            </a:r>
          </a:p>
        </p:txBody>
      </p:sp>
      <p:sp>
        <p:nvSpPr>
          <p:cNvPr id="5" name="内容占位符 2"/>
          <p:cNvSpPr txBox="1">
            <a:spLocks/>
          </p:cNvSpPr>
          <p:nvPr/>
        </p:nvSpPr>
        <p:spPr bwMode="auto">
          <a:xfrm>
            <a:off x="457200" y="3124200"/>
            <a:ext cx="8153400" cy="6858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浮点数</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eaLnBrk="1" hangingPunct="1"/>
            <a:r>
              <a:rPr lang="en-US" altLang="zh-CN" smtClean="0"/>
              <a:t>DFA</a:t>
            </a:r>
            <a:r>
              <a:rPr lang="zh-CN" altLang="en-US" smtClean="0"/>
              <a:t>示例</a:t>
            </a:r>
            <a:r>
              <a:rPr lang="en-US" altLang="zh-CN" smtClean="0"/>
              <a:t>……</a:t>
            </a:r>
            <a:endParaRPr lang="zh-CN" altLang="en-US" smtClean="0"/>
          </a:p>
        </p:txBody>
      </p:sp>
      <p:sp>
        <p:nvSpPr>
          <p:cNvPr id="91139" name="内容占位符 2"/>
          <p:cNvSpPr>
            <a:spLocks noGrp="1"/>
          </p:cNvSpPr>
          <p:nvPr>
            <p:ph idx="1"/>
          </p:nvPr>
        </p:nvSpPr>
        <p:spPr>
          <a:xfrm>
            <a:off x="457200" y="1371600"/>
            <a:ext cx="8229600" cy="762000"/>
          </a:xfrm>
        </p:spPr>
        <p:txBody>
          <a:bodyPr/>
          <a:lstStyle/>
          <a:p>
            <a:pPr eaLnBrk="1" hangingPunct="1"/>
            <a:r>
              <a:rPr lang="en-US" altLang="zh-CN" smtClean="0"/>
              <a:t>C</a:t>
            </a:r>
            <a:r>
              <a:rPr lang="zh-CN" altLang="en-US" smtClean="0"/>
              <a:t>语言注释</a:t>
            </a:r>
          </a:p>
        </p:txBody>
      </p:sp>
      <p:pic>
        <p:nvPicPr>
          <p:cNvPr id="91140" name="Picture 2"/>
          <p:cNvPicPr>
            <a:picLocks noChangeAspect="1" noChangeArrowheads="1"/>
          </p:cNvPicPr>
          <p:nvPr/>
        </p:nvPicPr>
        <p:blipFill>
          <a:blip r:embed="rId2"/>
          <a:srcRect/>
          <a:stretch>
            <a:fillRect/>
          </a:stretch>
        </p:blipFill>
        <p:spPr bwMode="auto">
          <a:xfrm>
            <a:off x="228600" y="2362200"/>
            <a:ext cx="8556625" cy="2638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pPr eaLnBrk="1" hangingPunct="1"/>
            <a:r>
              <a:rPr lang="en-US" altLang="zh-CN" smtClean="0"/>
              <a:t>DFA</a:t>
            </a:r>
            <a:r>
              <a:rPr lang="zh-CN" altLang="en-US" smtClean="0"/>
              <a:t>的编程实现</a:t>
            </a:r>
          </a:p>
        </p:txBody>
      </p:sp>
      <p:sp>
        <p:nvSpPr>
          <p:cNvPr id="90115" name="内容占位符 2"/>
          <p:cNvSpPr>
            <a:spLocks noGrp="1"/>
          </p:cNvSpPr>
          <p:nvPr>
            <p:ph idx="1"/>
          </p:nvPr>
        </p:nvSpPr>
        <p:spPr>
          <a:xfrm>
            <a:off x="76200" y="1371600"/>
            <a:ext cx="4800600" cy="2438400"/>
          </a:xfrm>
        </p:spPr>
        <p:txBody>
          <a:bodyPr/>
          <a:lstStyle/>
          <a:p>
            <a:pPr eaLnBrk="1" hangingPunct="1">
              <a:defRPr/>
            </a:pPr>
            <a:r>
              <a:rPr lang="zh-CN" altLang="en-US" dirty="0" smtClean="0"/>
              <a:t>状态转换表驱动的实现</a:t>
            </a:r>
            <a:endParaRPr lang="en-US" altLang="zh-CN" dirty="0" smtClean="0"/>
          </a:p>
          <a:p>
            <a:pPr lvl="1" eaLnBrk="1" hangingPunct="1">
              <a:defRPr/>
            </a:pPr>
            <a:r>
              <a:rPr lang="zh-CN" altLang="en-US" dirty="0" smtClean="0"/>
              <a:t>将状态转移用表的方式表示，如下</a:t>
            </a:r>
            <a:endParaRPr lang="en-US" altLang="zh-CN" dirty="0" smtClean="0"/>
          </a:p>
          <a:p>
            <a:pPr lvl="2" eaLnBrk="1" hangingPunct="1">
              <a:defRPr/>
            </a:pPr>
            <a:r>
              <a:rPr lang="en-US" altLang="zh-CN" dirty="0" smtClean="0"/>
              <a:t>[3]</a:t>
            </a:r>
            <a:r>
              <a:rPr lang="zh-CN" altLang="en-US" dirty="0" smtClean="0"/>
              <a:t>表示该状态不读取输入字符</a:t>
            </a:r>
            <a:endParaRPr lang="en-US" altLang="zh-CN" dirty="0" smtClean="0"/>
          </a:p>
          <a:p>
            <a:pPr lvl="2" eaLnBrk="1" hangingPunct="1">
              <a:defRPr/>
            </a:pPr>
            <a:r>
              <a:rPr lang="zh-CN" altLang="en-US" dirty="0" smtClean="0"/>
              <a:t>空白表示错误状态</a:t>
            </a:r>
            <a:endParaRPr lang="en-US" altLang="zh-CN" dirty="0" smtClean="0"/>
          </a:p>
          <a:p>
            <a:pPr lvl="2" eaLnBrk="1" hangingPunct="1">
              <a:defRPr/>
            </a:pPr>
            <a:r>
              <a:rPr lang="zh-CN" altLang="en-US" dirty="0" smtClean="0"/>
              <a:t>接受状态用√标记</a:t>
            </a:r>
            <a:endParaRPr lang="en-US" altLang="zh-CN" dirty="0" smtClean="0"/>
          </a:p>
        </p:txBody>
      </p:sp>
      <p:sp>
        <p:nvSpPr>
          <p:cNvPr id="6" name="灯片编号占位符 5"/>
          <p:cNvSpPr>
            <a:spLocks noGrp="1"/>
          </p:cNvSpPr>
          <p:nvPr>
            <p:ph type="sldNum" sz="quarter" idx="10"/>
          </p:nvPr>
        </p:nvSpPr>
        <p:spPr/>
        <p:txBody>
          <a:bodyPr/>
          <a:lstStyle/>
          <a:p>
            <a:pPr>
              <a:defRPr/>
            </a:pPr>
            <a:fld id="{579875DE-DBF0-4FAB-8EC8-47E74A19C61D}" type="slidenum">
              <a:rPr lang="zh-CN" altLang="en-US" smtClean="0"/>
              <a:pPr>
                <a:defRPr/>
              </a:pPr>
              <a:t>76</a:t>
            </a:fld>
            <a:endParaRPr lang="en-US" altLang="zh-CN"/>
          </a:p>
        </p:txBody>
      </p:sp>
      <p:pic>
        <p:nvPicPr>
          <p:cNvPr id="92165" name="Picture 2"/>
          <p:cNvPicPr>
            <a:picLocks noChangeAspect="1" noChangeArrowheads="1"/>
          </p:cNvPicPr>
          <p:nvPr/>
        </p:nvPicPr>
        <p:blipFill>
          <a:blip r:embed="rId2"/>
          <a:srcRect/>
          <a:stretch>
            <a:fillRect/>
          </a:stretch>
        </p:blipFill>
        <p:spPr bwMode="auto">
          <a:xfrm>
            <a:off x="304800" y="4572000"/>
            <a:ext cx="6705600" cy="2085975"/>
          </a:xfrm>
          <a:prstGeom prst="rect">
            <a:avLst/>
          </a:prstGeom>
          <a:noFill/>
          <a:ln w="9525">
            <a:noFill/>
            <a:miter lim="800000"/>
            <a:headEnd/>
            <a:tailEnd/>
          </a:ln>
        </p:spPr>
      </p:pic>
      <p:pic>
        <p:nvPicPr>
          <p:cNvPr id="7" name="Picture 2"/>
          <p:cNvPicPr>
            <a:picLocks noChangeAspect="1" noChangeArrowheads="1"/>
          </p:cNvPicPr>
          <p:nvPr/>
        </p:nvPicPr>
        <p:blipFill>
          <a:blip r:embed="rId3"/>
          <a:srcRect/>
          <a:stretch>
            <a:fillRect/>
          </a:stretch>
        </p:blipFill>
        <p:spPr bwMode="auto">
          <a:xfrm>
            <a:off x="4876800" y="1219200"/>
            <a:ext cx="42672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6"/>
          <p:cNvSpPr>
            <a:spLocks noGrp="1"/>
          </p:cNvSpPr>
          <p:nvPr>
            <p:ph type="title"/>
          </p:nvPr>
        </p:nvSpPr>
        <p:spPr/>
        <p:txBody>
          <a:bodyPr/>
          <a:lstStyle/>
          <a:p>
            <a:pPr eaLnBrk="1" hangingPunct="1"/>
            <a:r>
              <a:rPr lang="en-US" altLang="zh-CN" smtClean="0"/>
              <a:t>DFA</a:t>
            </a:r>
            <a:r>
              <a:rPr lang="zh-CN" altLang="en-US" smtClean="0"/>
              <a:t>的实现</a:t>
            </a:r>
            <a:r>
              <a:rPr lang="en-US" altLang="zh-CN" smtClean="0"/>
              <a:t>……</a:t>
            </a:r>
            <a:r>
              <a:rPr lang="zh-CN" altLang="en-US" smtClean="0"/>
              <a:t>例</a:t>
            </a:r>
            <a:r>
              <a:rPr lang="en-US" altLang="zh-CN" smtClean="0"/>
              <a:t>C</a:t>
            </a:r>
            <a:r>
              <a:rPr lang="zh-CN" altLang="en-US" smtClean="0"/>
              <a:t>注释</a:t>
            </a:r>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BEEB7345-2092-4082-B637-E5C3B331DFAB}" type="slidenum">
              <a:rPr lang="zh-CN" altLang="en-US" smtClean="0"/>
              <a:pPr>
                <a:defRPr/>
              </a:pPr>
              <a:t>77</a:t>
            </a:fld>
            <a:endParaRPr lang="en-US" altLang="zh-CN"/>
          </a:p>
        </p:txBody>
      </p:sp>
      <p:pic>
        <p:nvPicPr>
          <p:cNvPr id="94212" name="Picture 2"/>
          <p:cNvPicPr>
            <a:picLocks noChangeAspect="1" noChangeArrowheads="1"/>
          </p:cNvPicPr>
          <p:nvPr/>
        </p:nvPicPr>
        <p:blipFill>
          <a:blip r:embed="rId2"/>
          <a:srcRect/>
          <a:stretch>
            <a:fillRect/>
          </a:stretch>
        </p:blipFill>
        <p:spPr bwMode="auto">
          <a:xfrm>
            <a:off x="1066800" y="1295400"/>
            <a:ext cx="6477000" cy="1943100"/>
          </a:xfrm>
          <a:prstGeom prst="rect">
            <a:avLst/>
          </a:prstGeom>
          <a:noFill/>
          <a:ln w="9525">
            <a:noFill/>
            <a:miter lim="800000"/>
            <a:headEnd/>
            <a:tailEnd/>
          </a:ln>
        </p:spPr>
      </p:pic>
      <p:pic>
        <p:nvPicPr>
          <p:cNvPr id="94213" name="Picture 3"/>
          <p:cNvPicPr>
            <a:picLocks noChangeAspect="1" noChangeArrowheads="1"/>
          </p:cNvPicPr>
          <p:nvPr/>
        </p:nvPicPr>
        <p:blipFill>
          <a:blip r:embed="rId3"/>
          <a:srcRect/>
          <a:stretch>
            <a:fillRect/>
          </a:stretch>
        </p:blipFill>
        <p:spPr bwMode="auto">
          <a:xfrm>
            <a:off x="1143000" y="3352800"/>
            <a:ext cx="6172200"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pPr eaLnBrk="1" hangingPunct="1"/>
            <a:r>
              <a:rPr lang="en-US" altLang="zh-CN" smtClean="0"/>
              <a:t>DFA</a:t>
            </a:r>
            <a:r>
              <a:rPr lang="zh-CN" altLang="en-US" smtClean="0"/>
              <a:t>的实现</a:t>
            </a:r>
            <a:r>
              <a:rPr lang="en-US" altLang="zh-CN" smtClean="0"/>
              <a:t>……</a:t>
            </a:r>
            <a:r>
              <a:rPr lang="zh-CN" altLang="en-US" smtClean="0"/>
              <a:t>例</a:t>
            </a:r>
            <a:r>
              <a:rPr lang="en-US" altLang="zh-CN" smtClean="0"/>
              <a:t>C</a:t>
            </a:r>
            <a:r>
              <a:rPr lang="zh-CN" altLang="en-US" smtClean="0"/>
              <a:t>注释</a:t>
            </a:r>
          </a:p>
        </p:txBody>
      </p:sp>
      <p:pic>
        <p:nvPicPr>
          <p:cNvPr id="95235" name="Picture 2"/>
          <p:cNvPicPr>
            <a:picLocks noChangeAspect="1" noChangeArrowheads="1"/>
          </p:cNvPicPr>
          <p:nvPr/>
        </p:nvPicPr>
        <p:blipFill>
          <a:blip r:embed="rId2"/>
          <a:srcRect/>
          <a:stretch>
            <a:fillRect/>
          </a:stretch>
        </p:blipFill>
        <p:spPr bwMode="auto">
          <a:xfrm>
            <a:off x="1295400" y="1447800"/>
            <a:ext cx="6096000" cy="526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eaLnBrk="1" hangingPunct="1"/>
            <a:r>
              <a:rPr lang="en-US" altLang="zh-CN" smtClean="0"/>
              <a:t>DFA</a:t>
            </a:r>
            <a:r>
              <a:rPr lang="zh-CN" altLang="en-US" smtClean="0"/>
              <a:t>的实现</a:t>
            </a:r>
            <a:r>
              <a:rPr lang="en-US" altLang="zh-CN" smtClean="0"/>
              <a:t>……</a:t>
            </a:r>
            <a:r>
              <a:rPr lang="zh-CN" altLang="en-US" smtClean="0"/>
              <a:t>例</a:t>
            </a:r>
            <a:r>
              <a:rPr lang="en-US" altLang="zh-CN" smtClean="0"/>
              <a:t>C</a:t>
            </a:r>
            <a:r>
              <a:rPr lang="zh-CN" altLang="en-US" smtClean="0"/>
              <a:t>注释</a:t>
            </a:r>
          </a:p>
        </p:txBody>
      </p:sp>
      <p:pic>
        <p:nvPicPr>
          <p:cNvPr id="96259" name="Picture 2"/>
          <p:cNvPicPr>
            <a:picLocks noChangeAspect="1" noChangeArrowheads="1"/>
          </p:cNvPicPr>
          <p:nvPr/>
        </p:nvPicPr>
        <p:blipFill>
          <a:blip r:embed="rId2"/>
          <a:srcRect/>
          <a:stretch>
            <a:fillRect/>
          </a:stretch>
        </p:blipFill>
        <p:spPr bwMode="auto">
          <a:xfrm>
            <a:off x="838200" y="1447800"/>
            <a:ext cx="6477000" cy="4827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smtClean="0"/>
              <a:t>词法分析器的两种组织方式</a:t>
            </a:r>
          </a:p>
        </p:txBody>
      </p:sp>
      <p:pic>
        <p:nvPicPr>
          <p:cNvPr id="7" name="Picture 2"/>
          <p:cNvPicPr>
            <a:picLocks noGrp="1" noChangeAspect="1" noChangeArrowheads="1"/>
          </p:cNvPicPr>
          <p:nvPr>
            <p:ph idx="1"/>
          </p:nvPr>
        </p:nvPicPr>
        <p:blipFill>
          <a:blip r:embed="rId3"/>
          <a:stretch>
            <a:fillRect/>
          </a:stretch>
        </p:blipFill>
        <p:spPr>
          <a:xfrm>
            <a:off x="762000" y="3048000"/>
            <a:ext cx="7789863" cy="3200400"/>
          </a:xfrm>
          <a:ln>
            <a:solidFill>
              <a:schemeClr val="accent5">
                <a:lumMod val="40000"/>
                <a:lumOff val="60000"/>
              </a:schemeClr>
            </a:solidFill>
          </a:ln>
        </p:spPr>
      </p:pic>
      <p:sp>
        <p:nvSpPr>
          <p:cNvPr id="4" name="灯片编号占位符 3"/>
          <p:cNvSpPr>
            <a:spLocks noGrp="1"/>
          </p:cNvSpPr>
          <p:nvPr>
            <p:ph type="sldNum" sz="quarter" idx="4294967295"/>
          </p:nvPr>
        </p:nvSpPr>
        <p:spPr>
          <a:xfrm>
            <a:off x="7010400" y="6553200"/>
            <a:ext cx="2133600" cy="254000"/>
          </a:xfrm>
        </p:spPr>
        <p:txBody>
          <a:bodyPr/>
          <a:lstStyle/>
          <a:p>
            <a:pPr>
              <a:defRPr/>
            </a:pPr>
            <a:fld id="{25A5B599-0B7C-4EF0-9749-6CC5F10E17F1}" type="slidenum">
              <a:rPr lang="zh-CN" altLang="en-US" smtClean="0"/>
              <a:pPr>
                <a:defRPr/>
              </a:pPr>
              <a:t>8</a:t>
            </a:fld>
            <a:endParaRPr lang="en-US" altLang="zh-CN"/>
          </a:p>
        </p:txBody>
      </p:sp>
      <p:graphicFrame>
        <p:nvGraphicFramePr>
          <p:cNvPr id="1026" name="Object 2"/>
          <p:cNvGraphicFramePr>
            <a:graphicFrameLocks noChangeAspect="1"/>
          </p:cNvGraphicFramePr>
          <p:nvPr/>
        </p:nvGraphicFramePr>
        <p:xfrm>
          <a:off x="685800" y="1752600"/>
          <a:ext cx="8051800" cy="762000"/>
        </p:xfrm>
        <a:graphic>
          <a:graphicData uri="http://schemas.openxmlformats.org/presentationml/2006/ole">
            <mc:AlternateContent xmlns:mc="http://schemas.openxmlformats.org/markup-compatibility/2006">
              <mc:Choice xmlns:v="urn:schemas-microsoft-com:vml" Requires="v">
                <p:oleObj spid="_x0000_s1065" name="Visio" r:id="rId4" imgW="6043771" imgH="571540" progId="Visio.Drawing.11">
                  <p:embed/>
                </p:oleObj>
              </mc:Choice>
              <mc:Fallback>
                <p:oleObj name="Visio" r:id="rId4" imgW="6043771" imgH="57154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52600"/>
                        <a:ext cx="80518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pPr eaLnBrk="1" hangingPunct="1"/>
            <a:r>
              <a:rPr lang="en-US" altLang="zh-CN" smtClean="0"/>
              <a:t>DFA</a:t>
            </a:r>
            <a:r>
              <a:rPr lang="zh-CN" altLang="en-US" smtClean="0"/>
              <a:t>的实现</a:t>
            </a:r>
            <a:r>
              <a:rPr lang="en-US" altLang="zh-CN" smtClean="0"/>
              <a:t>……</a:t>
            </a:r>
            <a:r>
              <a:rPr lang="zh-CN" altLang="en-US" smtClean="0"/>
              <a:t>例</a:t>
            </a:r>
            <a:r>
              <a:rPr lang="en-US" altLang="zh-CN" smtClean="0"/>
              <a:t>C</a:t>
            </a:r>
            <a:r>
              <a:rPr lang="zh-CN" altLang="en-US" smtClean="0"/>
              <a:t>注释</a:t>
            </a:r>
          </a:p>
        </p:txBody>
      </p:sp>
      <p:pic>
        <p:nvPicPr>
          <p:cNvPr id="97283" name="Picture 2"/>
          <p:cNvPicPr>
            <a:picLocks noChangeAspect="1" noChangeArrowheads="1"/>
          </p:cNvPicPr>
          <p:nvPr/>
        </p:nvPicPr>
        <p:blipFill>
          <a:blip r:embed="rId2"/>
          <a:srcRect/>
          <a:stretch>
            <a:fillRect/>
          </a:stretch>
        </p:blipFill>
        <p:spPr bwMode="auto">
          <a:xfrm>
            <a:off x="914400" y="1371600"/>
            <a:ext cx="7620000" cy="535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eaLnBrk="1" hangingPunct="1"/>
            <a:r>
              <a:rPr lang="en-US" altLang="zh-CN" smtClean="0"/>
              <a:t>DFA</a:t>
            </a:r>
            <a:r>
              <a:rPr lang="zh-CN" altLang="en-US" smtClean="0"/>
              <a:t>的实现</a:t>
            </a:r>
            <a:r>
              <a:rPr lang="en-US" altLang="zh-CN" smtClean="0"/>
              <a:t>……</a:t>
            </a:r>
            <a:r>
              <a:rPr lang="zh-CN" altLang="en-US" smtClean="0"/>
              <a:t>例</a:t>
            </a:r>
            <a:r>
              <a:rPr lang="en-US" altLang="zh-CN" smtClean="0"/>
              <a:t>C</a:t>
            </a:r>
            <a:r>
              <a:rPr lang="zh-CN" altLang="en-US" smtClean="0"/>
              <a:t>注释</a:t>
            </a:r>
          </a:p>
        </p:txBody>
      </p:sp>
      <p:pic>
        <p:nvPicPr>
          <p:cNvPr id="98307" name="Picture 2"/>
          <p:cNvPicPr>
            <a:picLocks noChangeAspect="1" noChangeArrowheads="1"/>
          </p:cNvPicPr>
          <p:nvPr/>
        </p:nvPicPr>
        <p:blipFill>
          <a:blip r:embed="rId2"/>
          <a:srcRect/>
          <a:stretch>
            <a:fillRect/>
          </a:stretch>
        </p:blipFill>
        <p:spPr bwMode="auto">
          <a:xfrm>
            <a:off x="609600" y="1295400"/>
            <a:ext cx="7896225" cy="541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练习</a:t>
            </a:r>
            <a:r>
              <a:rPr lang="en-US" altLang="zh-CN" smtClean="0"/>
              <a:t>3.5</a:t>
            </a:r>
            <a:endParaRPr lang="zh-CN" altLang="en-US" smtClean="0"/>
          </a:p>
        </p:txBody>
      </p:sp>
      <p:sp>
        <p:nvSpPr>
          <p:cNvPr id="99331" name="内容占位符 2"/>
          <p:cNvSpPr>
            <a:spLocks noGrp="1"/>
          </p:cNvSpPr>
          <p:nvPr>
            <p:ph idx="1"/>
          </p:nvPr>
        </p:nvSpPr>
        <p:spPr>
          <a:xfrm>
            <a:off x="457200" y="1295400"/>
            <a:ext cx="8229600" cy="5334000"/>
          </a:xfrm>
        </p:spPr>
        <p:txBody>
          <a:bodyPr/>
          <a:lstStyle/>
          <a:p>
            <a:r>
              <a:rPr lang="en-US" altLang="zh-CN" sz="2200" b="1" dirty="0" smtClean="0">
                <a:cs typeface="Times New Roman" pitchFamily="18" charset="0"/>
              </a:rPr>
              <a:t>Exercise </a:t>
            </a:r>
            <a:r>
              <a:rPr lang="it-IT" altLang="zh-CN" sz="2200" b="1" dirty="0" smtClean="0">
                <a:cs typeface="Times New Roman" pitchFamily="18" charset="0"/>
              </a:rPr>
              <a:t>3</a:t>
            </a:r>
            <a:r>
              <a:rPr lang="en-US" altLang="zh-CN" sz="2200" b="1" dirty="0" smtClean="0">
                <a:cs typeface="Times New Roman" pitchFamily="18" charset="0"/>
              </a:rPr>
              <a:t>.5.2</a:t>
            </a:r>
            <a:r>
              <a:rPr lang="en-US" altLang="zh-CN" sz="2200" dirty="0" smtClean="0">
                <a:cs typeface="Times New Roman" pitchFamily="18" charset="0"/>
              </a:rPr>
              <a:t> </a:t>
            </a:r>
            <a:r>
              <a:rPr lang="it-IT" altLang="zh-CN" sz="2200" dirty="0" smtClean="0">
                <a:cs typeface="Times New Roman" pitchFamily="18" charset="0"/>
              </a:rPr>
              <a:t>Design </a:t>
            </a:r>
            <a:r>
              <a:rPr lang="en-US" altLang="zh-CN" sz="2200" dirty="0" smtClean="0">
                <a:cs typeface="Times New Roman" pitchFamily="18" charset="0"/>
              </a:rPr>
              <a:t>DFA or NFA</a:t>
            </a:r>
            <a:r>
              <a:rPr lang="it-IT" altLang="zh-CN" sz="2200" dirty="0" smtClean="0">
                <a:cs typeface="Times New Roman" pitchFamily="18" charset="0"/>
              </a:rPr>
              <a:t> </a:t>
            </a:r>
            <a:r>
              <a:rPr lang="en-US" altLang="zh-CN" sz="2200" dirty="0" smtClean="0">
                <a:cs typeface="Times New Roman" pitchFamily="18" charset="0"/>
              </a:rPr>
              <a:t>for the following languages.</a:t>
            </a:r>
          </a:p>
          <a:p>
            <a:pPr lvl="1">
              <a:lnSpc>
                <a:spcPct val="110000"/>
              </a:lnSpc>
              <a:buFont typeface="Wingdings" pitchFamily="2" charset="2"/>
              <a:buNone/>
            </a:pPr>
            <a:r>
              <a:rPr lang="en-US" altLang="zh-CN" sz="1800" dirty="0" smtClean="0">
                <a:cs typeface="Times New Roman" pitchFamily="18" charset="0"/>
              </a:rPr>
              <a:t>1) All strings of lowercase letters that contain the five vowels in order.</a:t>
            </a:r>
          </a:p>
          <a:p>
            <a:pPr lvl="1">
              <a:lnSpc>
                <a:spcPct val="110000"/>
              </a:lnSpc>
              <a:buFont typeface="Wingdings" pitchFamily="2" charset="2"/>
              <a:buNone/>
            </a:pPr>
            <a:r>
              <a:rPr lang="en-US" altLang="zh-CN" sz="1800" dirty="0" smtClean="0">
                <a:cs typeface="Times New Roman" pitchFamily="18" charset="0"/>
              </a:rPr>
              <a:t>!! 6) All strings of a ' s and b's with an even number of a 's and an odd number of b's.</a:t>
            </a:r>
          </a:p>
          <a:p>
            <a:pPr lvl="1">
              <a:lnSpc>
                <a:spcPct val="110000"/>
              </a:lnSpc>
              <a:buFont typeface="Wingdings" pitchFamily="2" charset="2"/>
              <a:buNone/>
            </a:pPr>
            <a:r>
              <a:rPr lang="en-US" altLang="zh-CN" sz="1800" dirty="0" smtClean="0">
                <a:cs typeface="Times New Roman" pitchFamily="18" charset="0"/>
              </a:rPr>
              <a:t>7) The set of Chess moves, in the informal notation, such </a:t>
            </a:r>
            <a:r>
              <a:rPr lang="en-US" altLang="zh-CN" sz="1800" i="1" dirty="0" smtClean="0">
                <a:cs typeface="Times New Roman" pitchFamily="18" charset="0"/>
              </a:rPr>
              <a:t>as </a:t>
            </a:r>
            <a:r>
              <a:rPr lang="en-US" altLang="zh-CN" sz="1800" dirty="0" smtClean="0">
                <a:latin typeface="Courier New" pitchFamily="49" charset="0"/>
                <a:cs typeface="Courier New" pitchFamily="49" charset="0"/>
              </a:rPr>
              <a:t>p-k4</a:t>
            </a:r>
            <a:r>
              <a:rPr lang="en-US" altLang="zh-CN" sz="1800" i="1" dirty="0" smtClean="0">
                <a:cs typeface="Times New Roman" pitchFamily="18" charset="0"/>
              </a:rPr>
              <a:t> </a:t>
            </a:r>
            <a:r>
              <a:rPr lang="en-US" altLang="zh-CN" sz="1800" dirty="0" smtClean="0">
                <a:cs typeface="Times New Roman" pitchFamily="18" charset="0"/>
              </a:rPr>
              <a:t>or </a:t>
            </a:r>
            <a:r>
              <a:rPr lang="en-US" altLang="zh-CN" sz="1800" dirty="0" err="1" smtClean="0">
                <a:latin typeface="Courier New" pitchFamily="49" charset="0"/>
                <a:cs typeface="Courier New" pitchFamily="49" charset="0"/>
              </a:rPr>
              <a:t>kbp</a:t>
            </a:r>
            <a:r>
              <a:rPr lang="en-US" altLang="zh-CN" sz="1800" dirty="0" smtClean="0">
                <a:latin typeface="Courier New" pitchFamily="49" charset="0"/>
                <a:cs typeface="Courier New" pitchFamily="49" charset="0"/>
              </a:rPr>
              <a:t> x qn.</a:t>
            </a:r>
          </a:p>
          <a:p>
            <a:pPr lvl="1">
              <a:lnSpc>
                <a:spcPct val="110000"/>
              </a:lnSpc>
              <a:buFont typeface="Wingdings" pitchFamily="2" charset="2"/>
              <a:buNone/>
            </a:pPr>
            <a:r>
              <a:rPr lang="en-US" altLang="zh-CN" sz="1800" dirty="0" smtClean="0">
                <a:cs typeface="Times New Roman" pitchFamily="18" charset="0"/>
              </a:rPr>
              <a:t>9 ) All strings of a 's and b's that do not contain the subsequence </a:t>
            </a:r>
            <a:r>
              <a:rPr lang="en-US" altLang="zh-CN" sz="1800" i="1" dirty="0" smtClean="0">
                <a:cs typeface="Times New Roman" pitchFamily="18" charset="0"/>
              </a:rPr>
              <a:t>abb</a:t>
            </a:r>
            <a:r>
              <a:rPr lang="en-US" altLang="zh-CN" sz="1800" dirty="0" smtClean="0">
                <a:cs typeface="Times New Roman" pitchFamily="18" charset="0"/>
              </a:rPr>
              <a:t>.</a:t>
            </a:r>
            <a:endParaRPr lang="zh-CN" altLang="en-US" dirty="0" smtClean="0"/>
          </a:p>
        </p:txBody>
      </p:sp>
    </p:spTree>
    <p:extLst>
      <p:ext uri="{BB962C8B-B14F-4D97-AF65-F5344CB8AC3E}">
        <p14:creationId xmlns:p14="http://schemas.microsoft.com/office/powerpoint/2010/main" val="40604719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smtClean="0"/>
              <a:t>练习</a:t>
            </a:r>
            <a:r>
              <a:rPr lang="en-US" altLang="zh-CN" smtClean="0"/>
              <a:t>3.5</a:t>
            </a:r>
            <a:endParaRPr lang="zh-CN" altLang="en-US" smtClean="0"/>
          </a:p>
        </p:txBody>
      </p:sp>
      <p:sp>
        <p:nvSpPr>
          <p:cNvPr id="100355" name="内容占位符 2"/>
          <p:cNvSpPr>
            <a:spLocks noGrp="1"/>
          </p:cNvSpPr>
          <p:nvPr>
            <p:ph idx="1"/>
          </p:nvPr>
        </p:nvSpPr>
        <p:spPr>
          <a:xfrm>
            <a:off x="457200" y="1371600"/>
            <a:ext cx="8229600" cy="1143000"/>
          </a:xfrm>
        </p:spPr>
        <p:txBody>
          <a:bodyPr/>
          <a:lstStyle/>
          <a:p>
            <a:r>
              <a:rPr lang="en-US" altLang="zh-CN" sz="2200" b="1" smtClean="0"/>
              <a:t>Exercise 3.5.3 </a:t>
            </a:r>
            <a:r>
              <a:rPr lang="en-US" altLang="zh-CN" sz="2200" smtClean="0"/>
              <a:t>: For each of the following NFA, indicate all the paths labeled </a:t>
            </a:r>
            <a:r>
              <a:rPr lang="en-US" altLang="zh-CN" sz="2200" i="1" smtClean="0"/>
              <a:t>aabb</a:t>
            </a:r>
            <a:r>
              <a:rPr lang="en-US" altLang="zh-CN" sz="2200" smtClean="0"/>
              <a:t>. Does the NFA accept </a:t>
            </a:r>
            <a:r>
              <a:rPr lang="en-US" altLang="zh-CN" sz="2200" i="1" smtClean="0"/>
              <a:t>aabb</a:t>
            </a:r>
            <a:r>
              <a:rPr lang="en-US" altLang="zh-CN" sz="2200" smtClean="0"/>
              <a:t>?</a:t>
            </a:r>
          </a:p>
          <a:p>
            <a:endParaRPr lang="zh-CN" altLang="en-US" sz="2200" smtClean="0"/>
          </a:p>
        </p:txBody>
      </p:sp>
      <p:pic>
        <p:nvPicPr>
          <p:cNvPr id="100356" name="Picture 2"/>
          <p:cNvPicPr>
            <a:picLocks noChangeAspect="1" noChangeArrowheads="1"/>
          </p:cNvPicPr>
          <p:nvPr/>
        </p:nvPicPr>
        <p:blipFill>
          <a:blip r:embed="rId2"/>
          <a:srcRect/>
          <a:stretch>
            <a:fillRect/>
          </a:stretch>
        </p:blipFill>
        <p:spPr bwMode="auto">
          <a:xfrm>
            <a:off x="838200" y="2286000"/>
            <a:ext cx="5548313" cy="2057400"/>
          </a:xfrm>
          <a:prstGeom prst="rect">
            <a:avLst/>
          </a:prstGeom>
          <a:noFill/>
          <a:ln w="9525">
            <a:noFill/>
            <a:miter lim="800000"/>
            <a:headEnd/>
            <a:tailEnd/>
          </a:ln>
        </p:spPr>
      </p:pic>
      <p:pic>
        <p:nvPicPr>
          <p:cNvPr id="100357" name="Picture 3"/>
          <p:cNvPicPr>
            <a:picLocks noChangeAspect="1" noChangeArrowheads="1"/>
          </p:cNvPicPr>
          <p:nvPr/>
        </p:nvPicPr>
        <p:blipFill>
          <a:blip r:embed="rId3"/>
          <a:srcRect/>
          <a:stretch>
            <a:fillRect/>
          </a:stretch>
        </p:blipFill>
        <p:spPr bwMode="auto">
          <a:xfrm>
            <a:off x="2895600" y="4343400"/>
            <a:ext cx="53689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p:cNvPicPr>
            <a:picLocks noChangeAspect="1" noChangeArrowheads="1"/>
          </p:cNvPicPr>
          <p:nvPr/>
        </p:nvPicPr>
        <p:blipFill>
          <a:blip r:embed="rId2"/>
          <a:srcRect/>
          <a:stretch>
            <a:fillRect/>
          </a:stretch>
        </p:blipFill>
        <p:spPr bwMode="auto">
          <a:xfrm>
            <a:off x="4724400" y="2667000"/>
            <a:ext cx="4041775" cy="3429000"/>
          </a:xfrm>
          <a:prstGeom prst="rect">
            <a:avLst/>
          </a:prstGeom>
          <a:noFill/>
          <a:ln w="9525">
            <a:noFill/>
            <a:miter lim="800000"/>
            <a:headEnd/>
            <a:tailEnd/>
          </a:ln>
        </p:spPr>
      </p:pic>
      <p:pic>
        <p:nvPicPr>
          <p:cNvPr id="101379" name="Picture 2"/>
          <p:cNvPicPr>
            <a:picLocks noChangeAspect="1" noChangeArrowheads="1"/>
          </p:cNvPicPr>
          <p:nvPr/>
        </p:nvPicPr>
        <p:blipFill>
          <a:blip r:embed="rId3"/>
          <a:srcRect/>
          <a:stretch>
            <a:fillRect/>
          </a:stretch>
        </p:blipFill>
        <p:spPr bwMode="auto">
          <a:xfrm>
            <a:off x="533400" y="1944688"/>
            <a:ext cx="5029200" cy="1865312"/>
          </a:xfrm>
          <a:prstGeom prst="rect">
            <a:avLst/>
          </a:prstGeom>
          <a:noFill/>
          <a:ln w="9525">
            <a:noFill/>
            <a:miter lim="800000"/>
            <a:headEnd/>
            <a:tailEnd/>
          </a:ln>
        </p:spPr>
      </p:pic>
      <p:sp>
        <p:nvSpPr>
          <p:cNvPr id="101380" name="标题 1"/>
          <p:cNvSpPr>
            <a:spLocks noGrp="1"/>
          </p:cNvSpPr>
          <p:nvPr>
            <p:ph type="title"/>
          </p:nvPr>
        </p:nvSpPr>
        <p:spPr/>
        <p:txBody>
          <a:bodyPr/>
          <a:lstStyle/>
          <a:p>
            <a:r>
              <a:rPr lang="zh-CN" altLang="en-US" smtClean="0"/>
              <a:t>练习</a:t>
            </a:r>
            <a:r>
              <a:rPr lang="en-US" altLang="zh-CN" smtClean="0"/>
              <a:t>3.5</a:t>
            </a:r>
            <a:endParaRPr lang="zh-CN" altLang="en-US" smtClean="0"/>
          </a:p>
        </p:txBody>
      </p:sp>
      <p:sp>
        <p:nvSpPr>
          <p:cNvPr id="101381" name="内容占位符 2"/>
          <p:cNvSpPr>
            <a:spLocks noGrp="1"/>
          </p:cNvSpPr>
          <p:nvPr>
            <p:ph idx="1"/>
          </p:nvPr>
        </p:nvSpPr>
        <p:spPr>
          <a:xfrm>
            <a:off x="457200" y="1371600"/>
            <a:ext cx="8229600" cy="533400"/>
          </a:xfrm>
        </p:spPr>
        <p:txBody>
          <a:bodyPr/>
          <a:lstStyle/>
          <a:p>
            <a:r>
              <a:rPr lang="en-US" altLang="zh-CN" sz="2200" b="1" smtClean="0"/>
              <a:t>Exercise 3.5.5 </a:t>
            </a:r>
            <a:r>
              <a:rPr lang="en-US" altLang="zh-CN" sz="2200" smtClean="0"/>
              <a:t>: Give the transition tables for each of the NFA </a:t>
            </a:r>
          </a:p>
          <a:p>
            <a:endParaRPr lang="zh-CN" altLang="en-US" sz="2200" smtClean="0"/>
          </a:p>
        </p:txBody>
      </p:sp>
      <p:pic>
        <p:nvPicPr>
          <p:cNvPr id="101382" name="Picture 3"/>
          <p:cNvPicPr>
            <a:picLocks noChangeAspect="1" noChangeArrowheads="1"/>
          </p:cNvPicPr>
          <p:nvPr/>
        </p:nvPicPr>
        <p:blipFill>
          <a:blip r:embed="rId4"/>
          <a:srcRect/>
          <a:stretch>
            <a:fillRect/>
          </a:stretch>
        </p:blipFill>
        <p:spPr bwMode="auto">
          <a:xfrm>
            <a:off x="228600" y="4495800"/>
            <a:ext cx="5189538"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副标题 5"/>
          <p:cNvSpPr>
            <a:spLocks noGrp="1"/>
          </p:cNvSpPr>
          <p:nvPr>
            <p:ph type="subTitle" idx="1"/>
          </p:nvPr>
        </p:nvSpPr>
        <p:spPr/>
        <p:txBody>
          <a:bodyPr/>
          <a:lstStyle/>
          <a:p>
            <a:r>
              <a:rPr lang="zh-CN" altLang="en-US" smtClean="0"/>
              <a:t>等价性证明和转换算法</a:t>
            </a:r>
          </a:p>
        </p:txBody>
      </p:sp>
      <p:sp>
        <p:nvSpPr>
          <p:cNvPr id="102403" name="标题 4"/>
          <p:cNvSpPr>
            <a:spLocks noGrp="1"/>
          </p:cNvSpPr>
          <p:nvPr>
            <p:ph type="ctrTitle"/>
          </p:nvPr>
        </p:nvSpPr>
        <p:spPr/>
        <p:txBody>
          <a:bodyPr/>
          <a:lstStyle/>
          <a:p>
            <a:r>
              <a:rPr lang="zh-CN" altLang="en-US" smtClean="0"/>
              <a:t>从正则表达式到自动机</a:t>
            </a:r>
          </a:p>
        </p:txBody>
      </p:sp>
      <p:sp>
        <p:nvSpPr>
          <p:cNvPr id="102404" name="灯片编号占位符 3"/>
          <p:cNvSpPr>
            <a:spLocks noGrp="1"/>
          </p:cNvSpPr>
          <p:nvPr>
            <p:ph type="sldNum" sz="quarter" idx="12"/>
          </p:nvPr>
        </p:nvSpPr>
        <p:spPr>
          <a:noFill/>
        </p:spPr>
        <p:txBody>
          <a:bodyPr/>
          <a:lstStyle/>
          <a:p>
            <a:fld id="{9B8B87A1-5D28-4024-B821-4207ED51451C}" type="slidenum">
              <a:rPr lang="zh-CN" altLang="en-US" smtClean="0">
                <a:ea typeface="宋体" charset="-122"/>
              </a:rPr>
              <a:pPr/>
              <a:t>85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smtClean="0"/>
              <a:t>从正则表达式到自动机</a:t>
            </a:r>
          </a:p>
        </p:txBody>
      </p:sp>
      <p:sp>
        <p:nvSpPr>
          <p:cNvPr id="101379" name="内容占位符 2"/>
          <p:cNvSpPr>
            <a:spLocks noGrp="1"/>
          </p:cNvSpPr>
          <p:nvPr>
            <p:ph idx="1"/>
          </p:nvPr>
        </p:nvSpPr>
        <p:spPr>
          <a:xfrm>
            <a:off x="457200" y="1371600"/>
            <a:ext cx="8229600" cy="2743200"/>
          </a:xfrm>
        </p:spPr>
        <p:txBody>
          <a:bodyPr/>
          <a:lstStyle/>
          <a:p>
            <a:pPr>
              <a:defRPr/>
            </a:pPr>
            <a:r>
              <a:rPr lang="zh-CN" altLang="en-US" dirty="0" smtClean="0"/>
              <a:t>正则表达式适合</a:t>
            </a:r>
            <a:r>
              <a:rPr lang="zh-CN" altLang="en-US" dirty="0" smtClean="0">
                <a:solidFill>
                  <a:srgbClr val="FF0000"/>
                </a:solidFill>
              </a:rPr>
              <a:t>描述</a:t>
            </a:r>
            <a:r>
              <a:rPr lang="zh-CN" altLang="en-US" dirty="0" smtClean="0"/>
              <a:t>词法分析器</a:t>
            </a:r>
            <a:endParaRPr lang="en-US" altLang="zh-CN" dirty="0" smtClean="0"/>
          </a:p>
          <a:p>
            <a:pPr>
              <a:defRPr/>
            </a:pPr>
            <a:r>
              <a:rPr lang="en-US" altLang="zh-CN" i="1" dirty="0" smtClean="0"/>
              <a:t>DFA</a:t>
            </a:r>
            <a:r>
              <a:rPr lang="zh-CN" altLang="en-US" dirty="0" smtClean="0"/>
              <a:t>和</a:t>
            </a:r>
            <a:r>
              <a:rPr lang="en-US" altLang="zh-CN" i="1" dirty="0" smtClean="0"/>
              <a:t>NFA</a:t>
            </a:r>
            <a:r>
              <a:rPr lang="zh-CN" altLang="en-US" dirty="0" smtClean="0"/>
              <a:t>适合</a:t>
            </a:r>
            <a:r>
              <a:rPr lang="zh-CN" altLang="en-US" dirty="0" smtClean="0">
                <a:solidFill>
                  <a:srgbClr val="FF0000"/>
                </a:solidFill>
              </a:rPr>
              <a:t>模拟执行</a:t>
            </a:r>
            <a:endParaRPr lang="en-US" altLang="zh-CN" dirty="0" smtClean="0">
              <a:solidFill>
                <a:srgbClr val="FF0000"/>
              </a:solidFill>
            </a:endParaRPr>
          </a:p>
          <a:p>
            <a:pPr lvl="1">
              <a:defRPr/>
            </a:pPr>
            <a:r>
              <a:rPr lang="zh-CN" altLang="en-US" dirty="0" smtClean="0"/>
              <a:t>模拟</a:t>
            </a:r>
            <a:r>
              <a:rPr lang="en-US" altLang="zh-CN" i="1" dirty="0" smtClean="0"/>
              <a:t>DFA</a:t>
            </a:r>
            <a:r>
              <a:rPr lang="zh-CN" altLang="en-US" dirty="0" smtClean="0"/>
              <a:t>更简单直接</a:t>
            </a:r>
            <a:endParaRPr lang="en-US" altLang="zh-CN" dirty="0" smtClean="0"/>
          </a:p>
          <a:p>
            <a:pPr>
              <a:defRPr/>
            </a:pPr>
            <a:r>
              <a:rPr lang="zh-CN" altLang="en-US" dirty="0" smtClean="0"/>
              <a:t>转换系统</a:t>
            </a:r>
            <a:endParaRPr lang="en-US" altLang="zh-CN" dirty="0" smtClean="0"/>
          </a:p>
          <a:p>
            <a:pPr lvl="1">
              <a:defRPr/>
            </a:pPr>
            <a:r>
              <a:rPr lang="zh-CN" altLang="en-US" dirty="0" smtClean="0"/>
              <a:t>正则表达式、</a:t>
            </a:r>
            <a:r>
              <a:rPr lang="en-US" altLang="zh-CN" i="1" dirty="0" smtClean="0"/>
              <a:t>NFA</a:t>
            </a:r>
            <a:r>
              <a:rPr lang="zh-CN" altLang="en-US" dirty="0" smtClean="0"/>
              <a:t>和</a:t>
            </a:r>
            <a:r>
              <a:rPr lang="en-US" altLang="zh-CN" i="1" dirty="0" smtClean="0"/>
              <a:t>DFA</a:t>
            </a:r>
            <a:r>
              <a:rPr lang="zh-CN" altLang="en-US" dirty="0" smtClean="0"/>
              <a:t>的等价性</a:t>
            </a:r>
          </a:p>
        </p:txBody>
      </p:sp>
      <p:sp>
        <p:nvSpPr>
          <p:cNvPr id="4" name="灯片编号占位符 3"/>
          <p:cNvSpPr>
            <a:spLocks noGrp="1"/>
          </p:cNvSpPr>
          <p:nvPr>
            <p:ph type="sldNum" sz="quarter" idx="10"/>
          </p:nvPr>
        </p:nvSpPr>
        <p:spPr/>
        <p:txBody>
          <a:bodyPr/>
          <a:lstStyle/>
          <a:p>
            <a:pPr>
              <a:defRPr/>
            </a:pPr>
            <a:fld id="{0B1F7383-5948-4231-9B4E-E70F10050890}" type="slidenum">
              <a:rPr lang="zh-CN" altLang="en-US" smtClean="0"/>
              <a:pPr>
                <a:defRPr/>
              </a:pPr>
              <a:t>86</a:t>
            </a:fld>
            <a:endParaRPr lang="en-US" altLang="zh-CN"/>
          </a:p>
        </p:txBody>
      </p:sp>
      <p:pic>
        <p:nvPicPr>
          <p:cNvPr id="103429" name="Picture 3"/>
          <p:cNvPicPr>
            <a:picLocks noChangeAspect="1" noChangeArrowheads="1"/>
          </p:cNvPicPr>
          <p:nvPr/>
        </p:nvPicPr>
        <p:blipFill>
          <a:blip r:embed="rId2"/>
          <a:srcRect/>
          <a:stretch>
            <a:fillRect/>
          </a:stretch>
        </p:blipFill>
        <p:spPr bwMode="auto">
          <a:xfrm>
            <a:off x="838200" y="4038600"/>
            <a:ext cx="6230938" cy="2459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t>正则表达式、</a:t>
            </a:r>
            <a:r>
              <a:rPr lang="en-US" altLang="zh-CN" smtClean="0"/>
              <a:t>NFA</a:t>
            </a:r>
            <a:r>
              <a:rPr lang="zh-CN" altLang="en-US" smtClean="0"/>
              <a:t>和</a:t>
            </a:r>
            <a:r>
              <a:rPr lang="en-US" altLang="zh-CN" smtClean="0"/>
              <a:t>DFA</a:t>
            </a:r>
            <a:r>
              <a:rPr lang="zh-CN" altLang="en-US" smtClean="0"/>
              <a:t>的等价性</a:t>
            </a:r>
          </a:p>
        </p:txBody>
      </p:sp>
      <p:sp>
        <p:nvSpPr>
          <p:cNvPr id="100355" name="内容占位符 2"/>
          <p:cNvSpPr>
            <a:spLocks noGrp="1"/>
          </p:cNvSpPr>
          <p:nvPr>
            <p:ph idx="1"/>
          </p:nvPr>
        </p:nvSpPr>
        <p:spPr/>
        <p:txBody>
          <a:bodyPr/>
          <a:lstStyle/>
          <a:p>
            <a:pPr>
              <a:lnSpc>
                <a:spcPct val="110000"/>
              </a:lnSpc>
              <a:defRPr/>
            </a:pPr>
            <a:r>
              <a:rPr lang="en-US" altLang="zh-CN" i="1" dirty="0" smtClean="0"/>
              <a:t>NFA</a:t>
            </a:r>
            <a:r>
              <a:rPr lang="zh-CN" altLang="en-US" dirty="0" smtClean="0"/>
              <a:t>和正规式是等价的</a:t>
            </a:r>
          </a:p>
          <a:p>
            <a:pPr lvl="1">
              <a:lnSpc>
                <a:spcPct val="110000"/>
              </a:lnSpc>
              <a:spcBef>
                <a:spcPct val="0"/>
              </a:spcBef>
              <a:defRPr/>
            </a:pPr>
            <a:r>
              <a:rPr lang="zh-CN" altLang="en-US" dirty="0" smtClean="0">
                <a:sym typeface="Symbol" pitchFamily="18" charset="2"/>
              </a:rPr>
              <a:t>每个</a:t>
            </a:r>
            <a:r>
              <a:rPr lang="en-US" altLang="zh-CN" i="1" dirty="0" smtClean="0">
                <a:sym typeface="Symbol" pitchFamily="18" charset="2"/>
              </a:rPr>
              <a:t>NFA M</a:t>
            </a:r>
            <a:r>
              <a:rPr lang="zh-CN" altLang="en-US" dirty="0" smtClean="0">
                <a:sym typeface="Symbol" pitchFamily="18" charset="2"/>
              </a:rPr>
              <a:t>所识别的字的全体 </a:t>
            </a:r>
            <a:r>
              <a:rPr lang="en-US" altLang="zh-CN" i="1" dirty="0" smtClean="0">
                <a:sym typeface="Symbol" pitchFamily="18" charset="2"/>
              </a:rPr>
              <a:t>L(M)</a:t>
            </a:r>
            <a:r>
              <a:rPr lang="en-US" altLang="zh-CN" dirty="0" smtClean="0">
                <a:sym typeface="Symbol" pitchFamily="18" charset="2"/>
              </a:rPr>
              <a:t> </a:t>
            </a:r>
            <a:r>
              <a:rPr lang="zh-CN" altLang="en-US" dirty="0" smtClean="0">
                <a:sym typeface="Symbol" pitchFamily="18" charset="2"/>
              </a:rPr>
              <a:t>是</a:t>
            </a:r>
            <a:r>
              <a:rPr lang="zh-CN" altLang="en-US" i="1" dirty="0" smtClean="0">
                <a:sym typeface="Symbol" pitchFamily="18" charset="2"/>
              </a:rPr>
              <a:t></a:t>
            </a:r>
            <a:r>
              <a:rPr lang="zh-CN" altLang="en-US" dirty="0" smtClean="0">
                <a:sym typeface="Symbol" pitchFamily="18" charset="2"/>
              </a:rPr>
              <a:t>上的正则集</a:t>
            </a:r>
          </a:p>
          <a:p>
            <a:pPr lvl="1">
              <a:lnSpc>
                <a:spcPct val="110000"/>
              </a:lnSpc>
              <a:defRPr/>
            </a:pPr>
            <a:r>
              <a:rPr lang="zh-CN" altLang="en-US" dirty="0" smtClean="0">
                <a:sym typeface="Symbol" pitchFamily="18" charset="2"/>
              </a:rPr>
              <a:t>每个</a:t>
            </a:r>
            <a:r>
              <a:rPr lang="zh-CN" altLang="en-US" i="1" dirty="0" smtClean="0">
                <a:sym typeface="Symbol" pitchFamily="18" charset="2"/>
              </a:rPr>
              <a:t></a:t>
            </a:r>
            <a:r>
              <a:rPr lang="zh-CN" altLang="en-US" dirty="0" smtClean="0">
                <a:sym typeface="Symbol" pitchFamily="18" charset="2"/>
              </a:rPr>
              <a:t>上的正则集</a:t>
            </a:r>
            <a:r>
              <a:rPr lang="en-US" altLang="zh-CN" i="1" dirty="0" smtClean="0">
                <a:sym typeface="Symbol" pitchFamily="18" charset="2"/>
              </a:rPr>
              <a:t>L(R)</a:t>
            </a:r>
            <a:r>
              <a:rPr lang="zh-CN" altLang="en-US" dirty="0" smtClean="0">
                <a:sym typeface="Symbol" pitchFamily="18" charset="2"/>
              </a:rPr>
              <a:t>均可被一个</a:t>
            </a:r>
            <a:r>
              <a:rPr lang="en-US" altLang="zh-CN" i="1" dirty="0" smtClean="0">
                <a:sym typeface="Symbol" pitchFamily="18" charset="2"/>
              </a:rPr>
              <a:t>NFA M</a:t>
            </a:r>
            <a:r>
              <a:rPr lang="zh-CN" altLang="en-US" dirty="0" smtClean="0">
                <a:sym typeface="Symbol" pitchFamily="18" charset="2"/>
              </a:rPr>
              <a:t>所识别</a:t>
            </a:r>
          </a:p>
          <a:p>
            <a:pPr lvl="1">
              <a:lnSpc>
                <a:spcPct val="110000"/>
              </a:lnSpc>
              <a:defRPr/>
            </a:pPr>
            <a:r>
              <a:rPr lang="en-US" altLang="zh-CN" i="1" dirty="0" smtClean="0">
                <a:sym typeface="Symbol" pitchFamily="18" charset="2"/>
              </a:rPr>
              <a:t>L(M) = L(R)</a:t>
            </a:r>
            <a:r>
              <a:rPr lang="zh-CN" altLang="en-US" dirty="0" smtClean="0">
                <a:sym typeface="Symbol" pitchFamily="18" charset="2"/>
              </a:rPr>
              <a:t>，称为</a:t>
            </a:r>
            <a:r>
              <a:rPr lang="en-US" altLang="zh-CN" i="1" dirty="0" smtClean="0">
                <a:sym typeface="Symbol" pitchFamily="18" charset="2"/>
              </a:rPr>
              <a:t>M</a:t>
            </a:r>
            <a:r>
              <a:rPr lang="zh-CN" altLang="en-US" dirty="0" smtClean="0">
                <a:sym typeface="Symbol" pitchFamily="18" charset="2"/>
              </a:rPr>
              <a:t>和</a:t>
            </a:r>
            <a:r>
              <a:rPr lang="en-US" altLang="zh-CN" i="1" dirty="0" smtClean="0">
                <a:sym typeface="Symbol" pitchFamily="18" charset="2"/>
              </a:rPr>
              <a:t>R</a:t>
            </a:r>
            <a:r>
              <a:rPr lang="zh-CN" altLang="en-US" dirty="0" smtClean="0">
                <a:sym typeface="Symbol" pitchFamily="18" charset="2"/>
              </a:rPr>
              <a:t>两者是等价的</a:t>
            </a:r>
          </a:p>
          <a:p>
            <a:pPr lvl="1">
              <a:lnSpc>
                <a:spcPct val="110000"/>
              </a:lnSpc>
              <a:defRPr/>
            </a:pPr>
            <a:r>
              <a:rPr lang="zh-CN" altLang="en-US" dirty="0" smtClean="0">
                <a:sym typeface="Symbol" pitchFamily="18" charset="2"/>
              </a:rPr>
              <a:t>若程序语言的词法用正则式描述，则可自动构造一个</a:t>
            </a:r>
            <a:r>
              <a:rPr lang="en-US" altLang="zh-CN" i="1" dirty="0" smtClean="0">
                <a:sym typeface="Symbol" pitchFamily="18" charset="2"/>
              </a:rPr>
              <a:t>NFA M</a:t>
            </a:r>
            <a:r>
              <a:rPr lang="zh-CN" altLang="en-US" dirty="0" smtClean="0">
                <a:sym typeface="Symbol" pitchFamily="18" charset="2"/>
              </a:rPr>
              <a:t>来识别该语言的单词</a:t>
            </a:r>
            <a:endParaRPr lang="en-US" altLang="zh-CN" dirty="0" smtClean="0">
              <a:sym typeface="Symbol" pitchFamily="18" charset="2"/>
            </a:endParaRPr>
          </a:p>
          <a:p>
            <a:pPr lvl="1">
              <a:lnSpc>
                <a:spcPct val="110000"/>
              </a:lnSpc>
              <a:defRPr/>
            </a:pPr>
            <a:r>
              <a:rPr lang="en-US" altLang="zh-CN" i="1" dirty="0" smtClean="0">
                <a:sym typeface="Symbol" pitchFamily="18" charset="2"/>
              </a:rPr>
              <a:t>NFA</a:t>
            </a:r>
            <a:r>
              <a:rPr lang="zh-CN" altLang="en-US" dirty="0" smtClean="0">
                <a:sym typeface="Symbol" pitchFamily="18" charset="2"/>
              </a:rPr>
              <a:t>的非确定性使之不容易用于实现词法分析器</a:t>
            </a:r>
            <a:r>
              <a:rPr lang="en-US" altLang="zh-CN" dirty="0" smtClean="0">
                <a:sym typeface="Symbol" pitchFamily="18" charset="2"/>
              </a:rPr>
              <a:t>,</a:t>
            </a:r>
            <a:r>
              <a:rPr lang="zh-CN" altLang="en-US" dirty="0" smtClean="0">
                <a:sym typeface="Symbol" pitchFamily="18" charset="2"/>
              </a:rPr>
              <a:t>若能消除</a:t>
            </a:r>
            <a:r>
              <a:rPr lang="en-US" altLang="zh-CN" i="1" dirty="0" smtClean="0">
                <a:sym typeface="Symbol" pitchFamily="18" charset="2"/>
              </a:rPr>
              <a:t>NFA</a:t>
            </a:r>
            <a:r>
              <a:rPr lang="zh-CN" altLang="en-US" dirty="0" smtClean="0">
                <a:sym typeface="Symbol" pitchFamily="18" charset="2"/>
              </a:rPr>
              <a:t>的非确定性，将其转换为</a:t>
            </a:r>
            <a:r>
              <a:rPr lang="en-US" altLang="zh-CN" i="1" dirty="0" smtClean="0">
                <a:sym typeface="Symbol" pitchFamily="18" charset="2"/>
              </a:rPr>
              <a:t>DFA</a:t>
            </a:r>
            <a:r>
              <a:rPr lang="zh-CN" altLang="en-US" dirty="0" smtClean="0">
                <a:sym typeface="Symbol" pitchFamily="18" charset="2"/>
              </a:rPr>
              <a:t>，则容易实现</a:t>
            </a:r>
            <a:endParaRPr lang="en-US" altLang="zh-CN" dirty="0" smtClean="0">
              <a:sym typeface="Symbol" pitchFamily="18" charset="2"/>
            </a:endParaRPr>
          </a:p>
          <a:p>
            <a:pPr>
              <a:lnSpc>
                <a:spcPct val="110000"/>
              </a:lnSpc>
              <a:defRPr/>
            </a:pPr>
            <a:r>
              <a:rPr lang="en-US" altLang="zh-CN" i="1" dirty="0" smtClean="0">
                <a:sym typeface="Symbol" pitchFamily="18" charset="2"/>
              </a:rPr>
              <a:t>DFA</a:t>
            </a:r>
            <a:r>
              <a:rPr lang="zh-CN" altLang="en-US" dirty="0" smtClean="0">
                <a:sym typeface="Symbol" pitchFamily="18" charset="2"/>
              </a:rPr>
              <a:t>和</a:t>
            </a:r>
            <a:r>
              <a:rPr lang="en-US" altLang="zh-CN" i="1" dirty="0" smtClean="0">
                <a:sym typeface="Symbol" pitchFamily="18" charset="2"/>
              </a:rPr>
              <a:t>NFA</a:t>
            </a:r>
            <a:r>
              <a:rPr lang="zh-CN" altLang="en-US" dirty="0" smtClean="0">
                <a:sym typeface="Symbol" pitchFamily="18" charset="2"/>
              </a:rPr>
              <a:t>是等价的</a:t>
            </a:r>
            <a:endParaRPr lang="en-US" altLang="zh-CN" dirty="0" smtClean="0">
              <a:sym typeface="Symbol" pitchFamily="18" charset="2"/>
            </a:endParaRPr>
          </a:p>
          <a:p>
            <a:pPr lvl="1">
              <a:lnSpc>
                <a:spcPct val="110000"/>
              </a:lnSpc>
              <a:defRPr/>
            </a:pPr>
            <a:r>
              <a:rPr lang="en-US" altLang="zh-CN" i="1" dirty="0" smtClean="0">
                <a:sym typeface="Symbol" pitchFamily="18" charset="2"/>
              </a:rPr>
              <a:t>DFA</a:t>
            </a:r>
            <a:r>
              <a:rPr lang="zh-CN" altLang="en-US" dirty="0" smtClean="0">
                <a:sym typeface="Symbol" pitchFamily="18" charset="2"/>
              </a:rPr>
              <a:t>是</a:t>
            </a:r>
            <a:r>
              <a:rPr lang="en-US" altLang="zh-CN" i="1" dirty="0" smtClean="0">
                <a:sym typeface="Symbol" pitchFamily="18" charset="2"/>
              </a:rPr>
              <a:t>NFA</a:t>
            </a:r>
            <a:r>
              <a:rPr lang="zh-CN" altLang="en-US" dirty="0" smtClean="0">
                <a:sym typeface="Symbol" pitchFamily="18" charset="2"/>
              </a:rPr>
              <a:t>的特例</a:t>
            </a:r>
            <a:endParaRPr lang="en-US" altLang="zh-CN" dirty="0" smtClean="0">
              <a:sym typeface="Symbol" pitchFamily="18" charset="2"/>
            </a:endParaRPr>
          </a:p>
          <a:p>
            <a:pPr lvl="1">
              <a:lnSpc>
                <a:spcPct val="110000"/>
              </a:lnSpc>
              <a:defRPr/>
            </a:pPr>
            <a:r>
              <a:rPr lang="zh-CN" altLang="en-US" dirty="0" smtClean="0">
                <a:sym typeface="Symbol" pitchFamily="18" charset="2"/>
              </a:rPr>
              <a:t>对每个</a:t>
            </a:r>
            <a:r>
              <a:rPr lang="en-US" altLang="zh-CN" i="1" dirty="0" smtClean="0">
                <a:sym typeface="Symbol" pitchFamily="18" charset="2"/>
              </a:rPr>
              <a:t>NFA M</a:t>
            </a:r>
            <a:r>
              <a:rPr lang="zh-CN" altLang="en-US" dirty="0" smtClean="0">
                <a:sym typeface="Symbol" pitchFamily="18" charset="2"/>
              </a:rPr>
              <a:t>，可以构造等价的</a:t>
            </a:r>
            <a:r>
              <a:rPr lang="en-US" altLang="zh-CN" i="1" dirty="0" smtClean="0">
                <a:sym typeface="Symbol" pitchFamily="18" charset="2"/>
              </a:rPr>
              <a:t>DFA M'</a:t>
            </a:r>
            <a:r>
              <a:rPr lang="zh-CN" altLang="en-US" dirty="0" smtClean="0">
                <a:sym typeface="Symbol" pitchFamily="18" charset="2"/>
              </a:rPr>
              <a:t>使</a:t>
            </a:r>
            <a:r>
              <a:rPr lang="en-US" altLang="zh-CN" i="1" dirty="0" smtClean="0">
                <a:sym typeface="Symbol" pitchFamily="18" charset="2"/>
              </a:rPr>
              <a:t>L(M) = L(M')</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smtClean="0"/>
              <a:t>正则表达式与</a:t>
            </a:r>
            <a:r>
              <a:rPr lang="en-US" altLang="zh-CN" smtClean="0"/>
              <a:t>FA</a:t>
            </a:r>
            <a:r>
              <a:rPr lang="zh-CN" altLang="en-US" smtClean="0"/>
              <a:t>的等价性</a:t>
            </a:r>
          </a:p>
        </p:txBody>
      </p:sp>
      <p:sp>
        <p:nvSpPr>
          <p:cNvPr id="15366" name="Rectangle 3"/>
          <p:cNvSpPr>
            <a:spLocks noGrp="1" noChangeArrowheads="1"/>
          </p:cNvSpPr>
          <p:nvPr>
            <p:ph idx="1"/>
          </p:nvPr>
        </p:nvSpPr>
        <p:spPr/>
        <p:txBody>
          <a:bodyPr/>
          <a:lstStyle/>
          <a:p>
            <a:pPr>
              <a:defRPr/>
            </a:pPr>
            <a:r>
              <a:rPr lang="zh-CN" altLang="en-US" dirty="0" smtClean="0">
                <a:sym typeface="Symbol" pitchFamily="18" charset="2"/>
              </a:rPr>
              <a:t>证明</a:t>
            </a:r>
            <a:endParaRPr lang="en-US" altLang="zh-CN" dirty="0" smtClean="0">
              <a:sym typeface="Symbol" pitchFamily="18" charset="2"/>
            </a:endParaRPr>
          </a:p>
          <a:p>
            <a:pPr lvl="1">
              <a:spcBef>
                <a:spcPct val="0"/>
              </a:spcBef>
              <a:defRPr/>
            </a:pPr>
            <a:r>
              <a:rPr lang="zh-CN" altLang="en-US" dirty="0" smtClean="0">
                <a:sym typeface="Symbol" pitchFamily="18" charset="2"/>
              </a:rPr>
              <a:t>①</a:t>
            </a:r>
            <a:r>
              <a:rPr lang="en-US" altLang="zh-CN" i="1" dirty="0" smtClean="0">
                <a:sym typeface="Symbol" pitchFamily="18" charset="2"/>
              </a:rPr>
              <a:t>FA M</a:t>
            </a:r>
            <a:r>
              <a:rPr lang="zh-CN" altLang="en-US" dirty="0" smtClean="0">
                <a:sym typeface="Symbol" pitchFamily="18" charset="2"/>
              </a:rPr>
              <a:t>，正则表达式 </a:t>
            </a:r>
            <a:r>
              <a:rPr lang="en-US" altLang="zh-CN" i="1" dirty="0" smtClean="0">
                <a:sym typeface="Symbol" pitchFamily="18" charset="2"/>
              </a:rPr>
              <a:t>r</a:t>
            </a:r>
            <a:r>
              <a:rPr lang="zh-CN" altLang="en-US" dirty="0" smtClean="0">
                <a:sym typeface="Symbol" pitchFamily="18" charset="2"/>
              </a:rPr>
              <a:t>，使得 </a:t>
            </a:r>
            <a:r>
              <a:rPr lang="en-US" altLang="zh-CN" i="1" dirty="0" smtClean="0">
                <a:sym typeface="Symbol" pitchFamily="18" charset="2"/>
              </a:rPr>
              <a:t>L(r) = L(M)</a:t>
            </a:r>
          </a:p>
          <a:p>
            <a:pPr lvl="1">
              <a:defRPr/>
            </a:pPr>
            <a:r>
              <a:rPr lang="zh-CN" altLang="en-US" dirty="0" smtClean="0">
                <a:sym typeface="Symbol" pitchFamily="18" charset="2"/>
              </a:rPr>
              <a:t>②</a:t>
            </a:r>
            <a:r>
              <a:rPr lang="en-US" altLang="zh-CN" dirty="0" smtClean="0">
                <a:sym typeface="Symbol" pitchFamily="18" charset="2"/>
              </a:rPr>
              <a:t></a:t>
            </a:r>
            <a:r>
              <a:rPr lang="zh-CN" altLang="en-US" dirty="0" smtClean="0">
                <a:sym typeface="Symbol" pitchFamily="18" charset="2"/>
              </a:rPr>
              <a:t>正则表达式 </a:t>
            </a:r>
            <a:r>
              <a:rPr lang="en-US" altLang="zh-CN" i="1" dirty="0" smtClean="0">
                <a:sym typeface="Symbol" pitchFamily="18" charset="2"/>
              </a:rPr>
              <a:t>r</a:t>
            </a:r>
            <a:r>
              <a:rPr lang="en-US" altLang="zh-CN" dirty="0" smtClean="0">
                <a:sym typeface="Symbol" pitchFamily="18" charset="2"/>
              </a:rPr>
              <a:t>,  </a:t>
            </a:r>
            <a:r>
              <a:rPr lang="en-US" altLang="zh-CN" i="1" dirty="0" smtClean="0">
                <a:sym typeface="Symbol" pitchFamily="18" charset="2"/>
              </a:rPr>
              <a:t>FA M</a:t>
            </a:r>
            <a:r>
              <a:rPr lang="zh-CN" altLang="en-US" dirty="0" smtClean="0">
                <a:sym typeface="Symbol" pitchFamily="18" charset="2"/>
              </a:rPr>
              <a:t>，使得 </a:t>
            </a:r>
            <a:r>
              <a:rPr lang="en-US" altLang="zh-CN" i="1" dirty="0" smtClean="0">
                <a:sym typeface="Symbol" pitchFamily="18" charset="2"/>
              </a:rPr>
              <a:t>L(M) = L(r)</a:t>
            </a:r>
            <a:endParaRPr lang="en-US" altLang="zh-CN" dirty="0" smtClean="0">
              <a:sym typeface="Symbol" pitchFamily="18" charset="2"/>
            </a:endParaRPr>
          </a:p>
          <a:p>
            <a:pPr>
              <a:defRPr/>
            </a:pPr>
            <a:r>
              <a:rPr lang="en-US" altLang="zh-CN" dirty="0" smtClean="0">
                <a:sym typeface="Symbol" pitchFamily="18" charset="2"/>
              </a:rPr>
              <a:t>NFA</a:t>
            </a:r>
            <a:r>
              <a:rPr lang="zh-CN" altLang="en-US" dirty="0" smtClean="0">
                <a:sym typeface="Symbol" pitchFamily="18" charset="2"/>
              </a:rPr>
              <a:t>到正则表达式</a:t>
            </a:r>
            <a:endParaRPr lang="en-US" altLang="zh-CN" dirty="0" smtClean="0">
              <a:sym typeface="Symbol" pitchFamily="18" charset="2"/>
            </a:endParaRPr>
          </a:p>
        </p:txBody>
      </p:sp>
      <p:graphicFrame>
        <p:nvGraphicFramePr>
          <p:cNvPr id="4098" name="Object 4"/>
          <p:cNvGraphicFramePr>
            <a:graphicFrameLocks noChangeAspect="1"/>
          </p:cNvGraphicFramePr>
          <p:nvPr/>
        </p:nvGraphicFramePr>
        <p:xfrm>
          <a:off x="457200" y="3505200"/>
          <a:ext cx="8270875" cy="2209800"/>
        </p:xfrm>
        <a:graphic>
          <a:graphicData uri="http://schemas.openxmlformats.org/presentationml/2006/ole">
            <mc:AlternateContent xmlns:mc="http://schemas.openxmlformats.org/markup-compatibility/2006">
              <mc:Choice xmlns:v="urn:schemas-microsoft-com:vml" Requires="v">
                <p:oleObj spid="_x0000_s4137" name="Visio" r:id="rId3" imgW="6665799" imgH="1771233" progId="Visio.Drawing.11">
                  <p:embed/>
                </p:oleObj>
              </mc:Choice>
              <mc:Fallback>
                <p:oleObj name="Visio" r:id="rId3" imgW="6665799" imgH="177123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05200"/>
                        <a:ext cx="8270875" cy="2209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zh-CN" altLang="en-US" smtClean="0"/>
              <a:t>从正则表达式构造</a:t>
            </a:r>
            <a:r>
              <a:rPr lang="en-US" altLang="zh-CN" smtClean="0"/>
              <a:t>NFA</a:t>
            </a:r>
            <a:endParaRPr lang="zh-CN" altLang="en-US" smtClean="0"/>
          </a:p>
        </p:txBody>
      </p:sp>
      <p:sp>
        <p:nvSpPr>
          <p:cNvPr id="3" name="内容占位符 2"/>
          <p:cNvSpPr>
            <a:spLocks noGrp="1"/>
          </p:cNvSpPr>
          <p:nvPr>
            <p:ph idx="1"/>
          </p:nvPr>
        </p:nvSpPr>
        <p:spPr>
          <a:xfrm>
            <a:off x="457200" y="1371600"/>
            <a:ext cx="8229600" cy="1447800"/>
          </a:xfrm>
        </p:spPr>
        <p:txBody>
          <a:bodyPr/>
          <a:lstStyle/>
          <a:p>
            <a:pPr>
              <a:lnSpc>
                <a:spcPct val="110000"/>
              </a:lnSpc>
              <a:defRPr/>
            </a:pPr>
            <a:r>
              <a:rPr lang="zh-CN" altLang="en-US" dirty="0" smtClean="0">
                <a:sym typeface="Symbol" pitchFamily="18" charset="2"/>
              </a:rPr>
              <a:t>基本思想（</a:t>
            </a:r>
            <a:r>
              <a:rPr lang="en-US" altLang="zh-CN" dirty="0" smtClean="0">
                <a:sym typeface="Symbol" pitchFamily="18" charset="2"/>
              </a:rPr>
              <a:t>Thompson </a:t>
            </a:r>
            <a:r>
              <a:rPr lang="zh-CN" altLang="en-US" dirty="0" smtClean="0">
                <a:sym typeface="Symbol" pitchFamily="18" charset="2"/>
              </a:rPr>
              <a:t>构造算法）</a:t>
            </a:r>
          </a:p>
          <a:p>
            <a:pPr lvl="1">
              <a:lnSpc>
                <a:spcPct val="110000"/>
              </a:lnSpc>
              <a:defRPr/>
            </a:pPr>
            <a:r>
              <a:rPr lang="zh-CN" altLang="en-US" dirty="0" smtClean="0"/>
              <a:t>对正则式的各个部分构造</a:t>
            </a:r>
            <a:r>
              <a:rPr lang="en-US" altLang="zh-CN" dirty="0" smtClean="0"/>
              <a:t>NFA</a:t>
            </a:r>
          </a:p>
          <a:p>
            <a:pPr lvl="1">
              <a:lnSpc>
                <a:spcPct val="110000"/>
              </a:lnSpc>
              <a:defRPr/>
            </a:pPr>
            <a:r>
              <a:rPr lang="zh-CN" altLang="en-US" dirty="0" smtClean="0"/>
              <a:t>用</a:t>
            </a:r>
            <a:r>
              <a:rPr lang="el-GR" altLang="zh-CN" dirty="0" smtClean="0"/>
              <a:t>ε</a:t>
            </a:r>
            <a:r>
              <a:rPr lang="zh-CN" altLang="en-US" dirty="0" smtClean="0"/>
              <a:t>弧连接起各个</a:t>
            </a:r>
            <a:r>
              <a:rPr lang="en-US" altLang="zh-CN" dirty="0" smtClean="0"/>
              <a:t>NFA</a:t>
            </a:r>
            <a:r>
              <a:rPr lang="zh-CN" altLang="en-US" dirty="0" smtClean="0"/>
              <a:t>，构成完整的自动机</a:t>
            </a:r>
            <a:endParaRPr lang="zh-CN" altLang="en-US" dirty="0"/>
          </a:p>
        </p:txBody>
      </p:sp>
      <p:sp>
        <p:nvSpPr>
          <p:cNvPr id="6" name="灯片编号占位符 5"/>
          <p:cNvSpPr>
            <a:spLocks noGrp="1"/>
          </p:cNvSpPr>
          <p:nvPr>
            <p:ph type="sldNum" sz="quarter" idx="10"/>
          </p:nvPr>
        </p:nvSpPr>
        <p:spPr/>
        <p:txBody>
          <a:bodyPr/>
          <a:lstStyle/>
          <a:p>
            <a:pPr>
              <a:defRPr/>
            </a:pPr>
            <a:fld id="{66001982-DA4F-4028-ACA0-B1B98F012BE2}" type="slidenum">
              <a:rPr lang="zh-CN" altLang="en-US" smtClean="0"/>
              <a:pPr>
                <a:defRPr/>
              </a:pPr>
              <a:t>89</a:t>
            </a:fld>
            <a:endParaRPr lang="en-US" altLang="zh-CN"/>
          </a:p>
        </p:txBody>
      </p:sp>
      <p:grpSp>
        <p:nvGrpSpPr>
          <p:cNvPr id="2" name="组合 18"/>
          <p:cNvGrpSpPr>
            <a:grpSpLocks/>
          </p:cNvGrpSpPr>
          <p:nvPr/>
        </p:nvGrpSpPr>
        <p:grpSpPr bwMode="auto">
          <a:xfrm>
            <a:off x="609600" y="2819400"/>
            <a:ext cx="2286000" cy="838200"/>
            <a:chOff x="533400" y="2895600"/>
            <a:chExt cx="2286000" cy="838200"/>
          </a:xfrm>
        </p:grpSpPr>
        <p:pic>
          <p:nvPicPr>
            <p:cNvPr id="105493" name="Picture 2"/>
            <p:cNvPicPr>
              <a:picLocks noChangeAspect="1" noChangeArrowheads="1"/>
            </p:cNvPicPr>
            <p:nvPr/>
          </p:nvPicPr>
          <p:blipFill>
            <a:blip r:embed="rId2"/>
            <a:srcRect/>
            <a:stretch>
              <a:fillRect/>
            </a:stretch>
          </p:blipFill>
          <p:spPr bwMode="auto">
            <a:xfrm>
              <a:off x="685800" y="3276600"/>
              <a:ext cx="1913467" cy="457200"/>
            </a:xfrm>
            <a:prstGeom prst="rect">
              <a:avLst/>
            </a:prstGeom>
            <a:noFill/>
            <a:ln w="9525">
              <a:noFill/>
              <a:miter lim="800000"/>
              <a:headEnd/>
              <a:tailEnd/>
            </a:ln>
          </p:spPr>
        </p:pic>
        <p:sp>
          <p:nvSpPr>
            <p:cNvPr id="105494" name="TextBox 8"/>
            <p:cNvSpPr txBox="1">
              <a:spLocks noChangeArrowheads="1"/>
            </p:cNvSpPr>
            <p:nvPr/>
          </p:nvSpPr>
          <p:spPr bwMode="auto">
            <a:xfrm>
              <a:off x="533400" y="2895600"/>
              <a:ext cx="22860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a</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4" name="组合 19"/>
          <p:cNvGrpSpPr>
            <a:grpSpLocks/>
          </p:cNvGrpSpPr>
          <p:nvPr/>
        </p:nvGrpSpPr>
        <p:grpSpPr bwMode="auto">
          <a:xfrm>
            <a:off x="533400" y="3733800"/>
            <a:ext cx="2286000" cy="814388"/>
            <a:chOff x="533400" y="3810000"/>
            <a:chExt cx="2286000" cy="814729"/>
          </a:xfrm>
        </p:grpSpPr>
        <p:pic>
          <p:nvPicPr>
            <p:cNvPr id="105491" name="Picture 3"/>
            <p:cNvPicPr>
              <a:picLocks noChangeAspect="1" noChangeArrowheads="1"/>
            </p:cNvPicPr>
            <p:nvPr/>
          </p:nvPicPr>
          <p:blipFill>
            <a:blip r:embed="rId3"/>
            <a:srcRect/>
            <a:stretch>
              <a:fillRect/>
            </a:stretch>
          </p:blipFill>
          <p:spPr bwMode="auto">
            <a:xfrm>
              <a:off x="762000" y="4191001"/>
              <a:ext cx="1905000" cy="433728"/>
            </a:xfrm>
            <a:prstGeom prst="rect">
              <a:avLst/>
            </a:prstGeom>
            <a:noFill/>
            <a:ln w="9525">
              <a:noFill/>
              <a:miter lim="800000"/>
              <a:headEnd/>
              <a:tailEnd/>
            </a:ln>
          </p:spPr>
        </p:pic>
        <p:sp>
          <p:nvSpPr>
            <p:cNvPr id="105492" name="TextBox 9"/>
            <p:cNvSpPr txBox="1">
              <a:spLocks noChangeArrowheads="1"/>
            </p:cNvSpPr>
            <p:nvPr/>
          </p:nvSpPr>
          <p:spPr bwMode="auto">
            <a:xfrm>
              <a:off x="533400" y="3810000"/>
              <a:ext cx="22860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l-GR" altLang="zh-CN">
                  <a:solidFill>
                    <a:schemeClr val="tx2"/>
                  </a:solidFill>
                  <a:ea typeface="华文新魏" pitchFamily="2" charset="-122"/>
                </a:rPr>
                <a:t>ε</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5" name="组合 20"/>
          <p:cNvGrpSpPr>
            <a:grpSpLocks/>
          </p:cNvGrpSpPr>
          <p:nvPr/>
        </p:nvGrpSpPr>
        <p:grpSpPr bwMode="auto">
          <a:xfrm>
            <a:off x="457200" y="4572000"/>
            <a:ext cx="3352800" cy="1747838"/>
            <a:chOff x="457200" y="4648200"/>
            <a:chExt cx="3352800" cy="1748578"/>
          </a:xfrm>
        </p:grpSpPr>
        <p:pic>
          <p:nvPicPr>
            <p:cNvPr id="105489" name="Picture 4"/>
            <p:cNvPicPr>
              <a:picLocks noChangeAspect="1" noChangeArrowheads="1"/>
            </p:cNvPicPr>
            <p:nvPr/>
          </p:nvPicPr>
          <p:blipFill>
            <a:blip r:embed="rId4"/>
            <a:srcRect/>
            <a:stretch>
              <a:fillRect/>
            </a:stretch>
          </p:blipFill>
          <p:spPr bwMode="auto">
            <a:xfrm>
              <a:off x="457200" y="5029200"/>
              <a:ext cx="3048000" cy="1367578"/>
            </a:xfrm>
            <a:prstGeom prst="rect">
              <a:avLst/>
            </a:prstGeom>
            <a:noFill/>
            <a:ln w="9525">
              <a:noFill/>
              <a:miter lim="800000"/>
              <a:headEnd/>
              <a:tailEnd/>
            </a:ln>
          </p:spPr>
        </p:pic>
        <p:sp>
          <p:nvSpPr>
            <p:cNvPr id="105490" name="TextBox 11"/>
            <p:cNvSpPr txBox="1">
              <a:spLocks noChangeArrowheads="1"/>
            </p:cNvSpPr>
            <p:nvPr/>
          </p:nvSpPr>
          <p:spPr bwMode="auto">
            <a:xfrm>
              <a:off x="533400" y="4648200"/>
              <a:ext cx="3276600" cy="369332"/>
            </a:xfrm>
            <a:prstGeom prst="rect">
              <a:avLst/>
            </a:prstGeom>
            <a:noFill/>
            <a:ln w="9525">
              <a:noFill/>
              <a:miter lim="800000"/>
              <a:headEnd/>
              <a:tailEnd/>
            </a:ln>
          </p:spPr>
          <p:txBody>
            <a:bodyPr>
              <a:spAutoFit/>
            </a:bodyPr>
            <a:lstStyle/>
            <a:p>
              <a:r>
                <a:rPr lang="zh-CN" altLang="en-US">
                  <a:ea typeface="华文新魏" pitchFamily="2" charset="-122"/>
                </a:rPr>
                <a:t>假设接受正则式</a:t>
              </a:r>
              <a:r>
                <a:rPr lang="en-US" altLang="zh-CN">
                  <a:solidFill>
                    <a:schemeClr val="tx2"/>
                  </a:solidFill>
                  <a:ea typeface="华文新魏" pitchFamily="2" charset="-122"/>
                </a:rPr>
                <a:t>r</a:t>
              </a:r>
              <a:r>
                <a:rPr lang="zh-CN" altLang="en-US">
                  <a:ea typeface="华文新魏" pitchFamily="2" charset="-122"/>
                </a:rPr>
                <a:t>的</a:t>
              </a:r>
              <a:r>
                <a:rPr lang="en-US" altLang="zh-CN">
                  <a:ea typeface="华文新魏" pitchFamily="2" charset="-122"/>
                </a:rPr>
                <a:t>NFA</a:t>
              </a:r>
              <a:r>
                <a:rPr lang="zh-CN" altLang="en-US">
                  <a:ea typeface="华文新魏" pitchFamily="2" charset="-122"/>
                </a:rPr>
                <a:t>如下</a:t>
              </a:r>
            </a:p>
          </p:txBody>
        </p:sp>
      </p:grpSp>
      <p:grpSp>
        <p:nvGrpSpPr>
          <p:cNvPr id="7" name="组合 21"/>
          <p:cNvGrpSpPr>
            <a:grpSpLocks/>
          </p:cNvGrpSpPr>
          <p:nvPr/>
        </p:nvGrpSpPr>
        <p:grpSpPr bwMode="auto">
          <a:xfrm>
            <a:off x="4214812" y="2767013"/>
            <a:ext cx="3505200" cy="890587"/>
            <a:chOff x="3581400" y="2819400"/>
            <a:chExt cx="3505200" cy="890981"/>
          </a:xfrm>
        </p:grpSpPr>
        <p:pic>
          <p:nvPicPr>
            <p:cNvPr id="105487" name="Picture 5"/>
            <p:cNvPicPr>
              <a:picLocks noChangeAspect="1" noChangeArrowheads="1"/>
            </p:cNvPicPr>
            <p:nvPr/>
          </p:nvPicPr>
          <p:blipFill>
            <a:blip r:embed="rId5"/>
            <a:srcRect/>
            <a:stretch>
              <a:fillRect/>
            </a:stretch>
          </p:blipFill>
          <p:spPr bwMode="auto">
            <a:xfrm>
              <a:off x="3810000" y="3124200"/>
              <a:ext cx="3276600" cy="586181"/>
            </a:xfrm>
            <a:prstGeom prst="rect">
              <a:avLst/>
            </a:prstGeom>
            <a:noFill/>
            <a:ln w="9525">
              <a:noFill/>
              <a:miter lim="800000"/>
              <a:headEnd/>
              <a:tailEnd/>
            </a:ln>
          </p:spPr>
        </p:pic>
        <p:sp>
          <p:nvSpPr>
            <p:cNvPr id="105488" name="TextBox 13"/>
            <p:cNvSpPr txBox="1">
              <a:spLocks noChangeArrowheads="1"/>
            </p:cNvSpPr>
            <p:nvPr/>
          </p:nvSpPr>
          <p:spPr bwMode="auto">
            <a:xfrm>
              <a:off x="3581400" y="2819400"/>
              <a:ext cx="25908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rs</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8" name="组合 22"/>
          <p:cNvGrpSpPr>
            <a:grpSpLocks/>
          </p:cNvGrpSpPr>
          <p:nvPr/>
        </p:nvGrpSpPr>
        <p:grpSpPr bwMode="auto">
          <a:xfrm>
            <a:off x="4214812" y="3775102"/>
            <a:ext cx="2590800" cy="1495101"/>
            <a:chOff x="3581400" y="3886200"/>
            <a:chExt cx="2590800" cy="1494554"/>
          </a:xfrm>
        </p:grpSpPr>
        <p:pic>
          <p:nvPicPr>
            <p:cNvPr id="105485" name="Picture 6"/>
            <p:cNvPicPr>
              <a:picLocks noChangeAspect="1" noChangeArrowheads="1"/>
            </p:cNvPicPr>
            <p:nvPr/>
          </p:nvPicPr>
          <p:blipFill>
            <a:blip r:embed="rId6"/>
            <a:srcRect/>
            <a:stretch>
              <a:fillRect/>
            </a:stretch>
          </p:blipFill>
          <p:spPr bwMode="auto">
            <a:xfrm>
              <a:off x="3786005" y="4323428"/>
              <a:ext cx="2333990" cy="1057326"/>
            </a:xfrm>
            <a:prstGeom prst="rect">
              <a:avLst/>
            </a:prstGeom>
            <a:noFill/>
            <a:ln w="9525">
              <a:noFill/>
              <a:miter lim="800000"/>
              <a:headEnd/>
              <a:tailEnd/>
            </a:ln>
          </p:spPr>
        </p:pic>
        <p:sp>
          <p:nvSpPr>
            <p:cNvPr id="105486" name="TextBox 14"/>
            <p:cNvSpPr txBox="1">
              <a:spLocks noChangeArrowheads="1"/>
            </p:cNvSpPr>
            <p:nvPr/>
          </p:nvSpPr>
          <p:spPr bwMode="auto">
            <a:xfrm>
              <a:off x="3581400" y="3886200"/>
              <a:ext cx="25908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r|s</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9" name="组合 23"/>
          <p:cNvGrpSpPr>
            <a:grpSpLocks/>
          </p:cNvGrpSpPr>
          <p:nvPr/>
        </p:nvGrpSpPr>
        <p:grpSpPr bwMode="auto">
          <a:xfrm>
            <a:off x="4191000" y="5245101"/>
            <a:ext cx="3557588" cy="1536699"/>
            <a:chOff x="3657600" y="4953000"/>
            <a:chExt cx="3557588" cy="1536668"/>
          </a:xfrm>
        </p:grpSpPr>
        <p:pic>
          <p:nvPicPr>
            <p:cNvPr id="105483" name="Picture 7"/>
            <p:cNvPicPr>
              <a:picLocks noChangeAspect="1" noChangeArrowheads="1"/>
            </p:cNvPicPr>
            <p:nvPr/>
          </p:nvPicPr>
          <p:blipFill>
            <a:blip r:embed="rId7"/>
            <a:srcRect/>
            <a:stretch>
              <a:fillRect/>
            </a:stretch>
          </p:blipFill>
          <p:spPr bwMode="auto">
            <a:xfrm>
              <a:off x="3810000" y="5257799"/>
              <a:ext cx="3405188" cy="1231869"/>
            </a:xfrm>
            <a:prstGeom prst="rect">
              <a:avLst/>
            </a:prstGeom>
            <a:noFill/>
            <a:ln w="9525">
              <a:noFill/>
              <a:miter lim="800000"/>
              <a:headEnd/>
              <a:tailEnd/>
            </a:ln>
          </p:spPr>
        </p:pic>
        <p:sp>
          <p:nvSpPr>
            <p:cNvPr id="105484" name="TextBox 17"/>
            <p:cNvSpPr txBox="1">
              <a:spLocks noChangeArrowheads="1"/>
            </p:cNvSpPr>
            <p:nvPr/>
          </p:nvSpPr>
          <p:spPr bwMode="auto">
            <a:xfrm>
              <a:off x="3657600" y="4953000"/>
              <a:ext cx="2590800" cy="369332"/>
            </a:xfrm>
            <a:prstGeom prst="rect">
              <a:avLst/>
            </a:prstGeom>
            <a:noFill/>
            <a:ln w="9525">
              <a:noFill/>
              <a:miter lim="800000"/>
              <a:headEnd/>
              <a:tailEnd/>
            </a:ln>
          </p:spPr>
          <p:txBody>
            <a:bodyPr>
              <a:spAutoFit/>
            </a:bodyPr>
            <a:lstStyle/>
            <a:p>
              <a:r>
                <a:rPr lang="zh-CN" altLang="en-US" dirty="0">
                  <a:ea typeface="华文新魏" pitchFamily="2" charset="-122"/>
                </a:rPr>
                <a:t>接受正则式</a:t>
              </a:r>
              <a:r>
                <a:rPr lang="en-US" altLang="zh-CN" dirty="0">
                  <a:solidFill>
                    <a:schemeClr val="tx2"/>
                  </a:solidFill>
                  <a:ea typeface="华文新魏" pitchFamily="2" charset="-122"/>
                </a:rPr>
                <a:t>r*</a:t>
              </a:r>
              <a:r>
                <a:rPr lang="zh-CN" altLang="en-US" dirty="0">
                  <a:ea typeface="华文新魏" pitchFamily="2" charset="-122"/>
                </a:rPr>
                <a:t>的</a:t>
              </a:r>
              <a:r>
                <a:rPr lang="en-US" altLang="zh-CN" dirty="0">
                  <a:ea typeface="华文新魏" pitchFamily="2" charset="-122"/>
                </a:rPr>
                <a:t>NFA</a:t>
              </a:r>
              <a:endParaRPr lang="zh-CN" altLang="en-US" dirty="0">
                <a:ea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词法单元、模式和词素</a:t>
            </a:r>
          </a:p>
        </p:txBody>
      </p:sp>
      <p:sp>
        <p:nvSpPr>
          <p:cNvPr id="20483" name="内容占位符 2"/>
          <p:cNvSpPr>
            <a:spLocks noGrp="1"/>
          </p:cNvSpPr>
          <p:nvPr>
            <p:ph idx="1"/>
          </p:nvPr>
        </p:nvSpPr>
        <p:spPr/>
        <p:txBody>
          <a:bodyPr/>
          <a:lstStyle/>
          <a:p>
            <a:pPr>
              <a:defRPr/>
            </a:pPr>
            <a:r>
              <a:rPr lang="zh-CN" altLang="en-US" dirty="0" smtClean="0"/>
              <a:t>词法单元（</a:t>
            </a:r>
            <a:r>
              <a:rPr lang="en-US" altLang="zh-CN" i="1" dirty="0" smtClean="0"/>
              <a:t>token</a:t>
            </a:r>
            <a:r>
              <a:rPr lang="zh-CN" altLang="en-US" dirty="0" smtClean="0"/>
              <a:t>）</a:t>
            </a:r>
            <a:endParaRPr lang="en-US" altLang="zh-CN" dirty="0" smtClean="0"/>
          </a:p>
          <a:p>
            <a:pPr lvl="1">
              <a:defRPr/>
            </a:pPr>
            <a:r>
              <a:rPr lang="zh-CN" altLang="en-US" dirty="0" smtClean="0"/>
              <a:t>由一个词法单元名和一个可选的属性值组成</a:t>
            </a:r>
            <a:endParaRPr lang="en-US" altLang="zh-CN" dirty="0" smtClean="0"/>
          </a:p>
          <a:p>
            <a:pPr lvl="2">
              <a:defRPr/>
            </a:pPr>
            <a:r>
              <a:rPr lang="zh-CN" altLang="en-US" dirty="0" smtClean="0"/>
              <a:t>词法单元名：表示</a:t>
            </a:r>
            <a:r>
              <a:rPr lang="zh-CN" altLang="en-US" dirty="0" smtClean="0">
                <a:solidFill>
                  <a:srgbClr val="FF0000"/>
                </a:solidFill>
              </a:rPr>
              <a:t>某种</a:t>
            </a:r>
            <a:r>
              <a:rPr lang="zh-CN" altLang="en-US" dirty="0" smtClean="0"/>
              <a:t>词法单位的抽象符号，是由语法分析器处理的输入符号</a:t>
            </a:r>
            <a:endParaRPr lang="en-US" altLang="zh-CN" dirty="0" smtClean="0"/>
          </a:p>
          <a:p>
            <a:pPr>
              <a:defRPr/>
            </a:pPr>
            <a:r>
              <a:rPr lang="zh-CN" altLang="en-US" dirty="0" smtClean="0"/>
              <a:t>模式（</a:t>
            </a:r>
            <a:r>
              <a:rPr lang="en-US" altLang="zh-CN" i="1" dirty="0" smtClean="0"/>
              <a:t>pattern</a:t>
            </a:r>
            <a:r>
              <a:rPr lang="zh-CN" altLang="en-US" dirty="0" smtClean="0"/>
              <a:t>）</a:t>
            </a:r>
            <a:endParaRPr lang="en-US" altLang="zh-CN" dirty="0" smtClean="0"/>
          </a:p>
          <a:p>
            <a:pPr lvl="1">
              <a:defRPr/>
            </a:pPr>
            <a:r>
              <a:rPr lang="zh-CN" altLang="en-US" dirty="0" smtClean="0"/>
              <a:t>描述词法单元对应的词素可能具有的形式</a:t>
            </a:r>
            <a:endParaRPr lang="en-US" altLang="zh-CN" dirty="0" smtClean="0"/>
          </a:p>
          <a:p>
            <a:pPr lvl="2">
              <a:defRPr/>
            </a:pPr>
            <a:r>
              <a:rPr lang="zh-CN" altLang="en-US" dirty="0" smtClean="0"/>
              <a:t>模式可以和很多符号串匹配</a:t>
            </a:r>
            <a:endParaRPr lang="en-US" altLang="zh-CN" dirty="0" smtClean="0"/>
          </a:p>
          <a:p>
            <a:pPr>
              <a:defRPr/>
            </a:pPr>
            <a:r>
              <a:rPr lang="zh-CN" altLang="en-US" dirty="0"/>
              <a:t>词素（</a:t>
            </a:r>
            <a:r>
              <a:rPr lang="en-US" altLang="zh-CN" i="1" dirty="0"/>
              <a:t>lexeme</a:t>
            </a:r>
            <a:r>
              <a:rPr lang="zh-CN" altLang="en-US" dirty="0"/>
              <a:t>）</a:t>
            </a:r>
            <a:endParaRPr lang="en-US" altLang="zh-CN" dirty="0"/>
          </a:p>
          <a:p>
            <a:pPr lvl="1">
              <a:defRPr/>
            </a:pPr>
            <a:r>
              <a:rPr lang="zh-CN" altLang="en-US" dirty="0"/>
              <a:t>源程序中的一个字符序列，和某个词法单元的模式匹配，并被词法分析器识别为该词法单元的一个</a:t>
            </a:r>
            <a:r>
              <a:rPr lang="zh-CN" altLang="en-US" dirty="0" smtClean="0"/>
              <a:t>实例</a:t>
            </a:r>
            <a:endParaRPr lang="zh-CN" altLang="en-US" dirty="0"/>
          </a:p>
        </p:txBody>
      </p:sp>
      <p:sp>
        <p:nvSpPr>
          <p:cNvPr id="4" name="灯片编号占位符 3"/>
          <p:cNvSpPr>
            <a:spLocks noGrp="1"/>
          </p:cNvSpPr>
          <p:nvPr>
            <p:ph type="sldNum" sz="quarter" idx="10"/>
          </p:nvPr>
        </p:nvSpPr>
        <p:spPr/>
        <p:txBody>
          <a:bodyPr/>
          <a:lstStyle/>
          <a:p>
            <a:pPr>
              <a:defRPr/>
            </a:pPr>
            <a:fld id="{E8820261-7632-4C07-B12D-31662AB02328}" type="slidenum">
              <a:rPr lang="zh-CN" altLang="en-US" smtClean="0"/>
              <a:pPr>
                <a:defRPr/>
              </a:pPr>
              <a:t>9</a:t>
            </a:fld>
            <a:endParaRPr lang="en-US" altLang="zh-C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6"/>
          <p:cNvSpPr>
            <a:spLocks noGrp="1"/>
          </p:cNvSpPr>
          <p:nvPr>
            <p:ph type="title"/>
          </p:nvPr>
        </p:nvSpPr>
        <p:spPr/>
        <p:txBody>
          <a:bodyPr/>
          <a:lstStyle/>
          <a:p>
            <a:pPr eaLnBrk="1" hangingPunct="1"/>
            <a:r>
              <a:rPr lang="zh-CN" altLang="en-US" smtClean="0"/>
              <a:t>例</a:t>
            </a:r>
            <a:r>
              <a:rPr lang="en-US" altLang="zh-CN" smtClean="0"/>
              <a:t>……</a:t>
            </a:r>
            <a:r>
              <a:rPr lang="zh-CN" altLang="en-US" smtClean="0"/>
              <a:t>从正则表达式构造</a:t>
            </a:r>
            <a:r>
              <a:rPr lang="en-US" altLang="zh-CN" smtClean="0"/>
              <a:t>NFA</a:t>
            </a:r>
            <a:endParaRPr lang="zh-CN" altLang="en-US" smtClean="0"/>
          </a:p>
        </p:txBody>
      </p:sp>
      <p:sp>
        <p:nvSpPr>
          <p:cNvPr id="5125" name="内容占位符 7"/>
          <p:cNvSpPr>
            <a:spLocks noGrp="1"/>
          </p:cNvSpPr>
          <p:nvPr>
            <p:ph idx="1"/>
          </p:nvPr>
        </p:nvSpPr>
        <p:spPr>
          <a:xfrm>
            <a:off x="457200" y="1371600"/>
            <a:ext cx="8229600" cy="685800"/>
          </a:xfrm>
        </p:spPr>
        <p:txBody>
          <a:bodyPr/>
          <a:lstStyle/>
          <a:p>
            <a:pPr eaLnBrk="1" hangingPunct="1"/>
            <a:r>
              <a:rPr lang="zh-CN" altLang="en-US" smtClean="0">
                <a:sym typeface="Symbol" pitchFamily="18" charset="2"/>
              </a:rPr>
              <a:t>设正规式为 </a:t>
            </a:r>
            <a:r>
              <a:rPr lang="en-US" altLang="zh-CN" smtClean="0">
                <a:sym typeface="Symbol" pitchFamily="18" charset="2"/>
              </a:rPr>
              <a:t>r</a:t>
            </a:r>
            <a:r>
              <a:rPr lang="en-US" altLang="zh-CN" baseline="-25000" smtClean="0">
                <a:sym typeface="Symbol" pitchFamily="18" charset="2"/>
              </a:rPr>
              <a:t>1</a:t>
            </a:r>
            <a:r>
              <a:rPr lang="en-US" altLang="zh-CN" smtClean="0">
                <a:sym typeface="Symbol" pitchFamily="18" charset="2"/>
              </a:rPr>
              <a:t>= 1*</a:t>
            </a:r>
            <a:r>
              <a:rPr lang="zh-CN" altLang="en-US" smtClean="0">
                <a:sym typeface="Symbol" pitchFamily="18" charset="2"/>
              </a:rPr>
              <a:t>， </a:t>
            </a:r>
            <a:r>
              <a:rPr lang="en-US" altLang="zh-CN" smtClean="0">
                <a:sym typeface="Symbol" pitchFamily="18" charset="2"/>
              </a:rPr>
              <a:t>r</a:t>
            </a:r>
            <a:r>
              <a:rPr lang="en-US" altLang="zh-CN" baseline="-25000" smtClean="0">
                <a:sym typeface="Symbol" pitchFamily="18" charset="2"/>
              </a:rPr>
              <a:t>2 </a:t>
            </a:r>
            <a:r>
              <a:rPr lang="en-US" altLang="zh-CN" smtClean="0">
                <a:sym typeface="Symbol" pitchFamily="18" charset="2"/>
              </a:rPr>
              <a:t>= 01*</a:t>
            </a:r>
            <a:r>
              <a:rPr lang="zh-CN" altLang="en-US" smtClean="0">
                <a:sym typeface="Symbol" pitchFamily="18" charset="2"/>
              </a:rPr>
              <a:t>， </a:t>
            </a:r>
            <a:r>
              <a:rPr lang="en-US" altLang="zh-CN" smtClean="0">
                <a:sym typeface="Symbol" pitchFamily="18" charset="2"/>
              </a:rPr>
              <a:t>r</a:t>
            </a:r>
            <a:r>
              <a:rPr lang="en-US" altLang="zh-CN" baseline="-25000" smtClean="0">
                <a:sym typeface="Symbol" pitchFamily="18" charset="2"/>
              </a:rPr>
              <a:t>3 </a:t>
            </a:r>
            <a:r>
              <a:rPr lang="en-US" altLang="zh-CN" smtClean="0">
                <a:sym typeface="Symbol" pitchFamily="18" charset="2"/>
              </a:rPr>
              <a:t>= 01* | 1</a:t>
            </a:r>
            <a:endParaRPr lang="zh-CN" altLang="en-US" smtClean="0"/>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A364F15F-C062-4858-AB17-13D13FD7B2B9}" type="slidenum">
              <a:rPr lang="zh-CN" altLang="en-US" smtClean="0"/>
              <a:pPr>
                <a:defRPr/>
              </a:pPr>
              <a:t>90</a:t>
            </a:fld>
            <a:endParaRPr lang="en-US" altLang="zh-CN"/>
          </a:p>
        </p:txBody>
      </p:sp>
      <p:graphicFrame>
        <p:nvGraphicFramePr>
          <p:cNvPr id="5122" name="Object 2"/>
          <p:cNvGraphicFramePr>
            <a:graphicFrameLocks noChangeAspect="1"/>
          </p:cNvGraphicFramePr>
          <p:nvPr/>
        </p:nvGraphicFramePr>
        <p:xfrm>
          <a:off x="838200" y="1981200"/>
          <a:ext cx="4953000" cy="2525713"/>
        </p:xfrm>
        <a:graphic>
          <a:graphicData uri="http://schemas.openxmlformats.org/presentationml/2006/ole">
            <mc:AlternateContent xmlns:mc="http://schemas.openxmlformats.org/markup-compatibility/2006">
              <mc:Choice xmlns:v="urn:schemas-microsoft-com:vml" Requires="v">
                <p:oleObj spid="_x0000_s5200" name="Visio" r:id="rId3" imgW="3706683" imgH="1890184" progId="Visio.Drawing.11">
                  <p:embed/>
                </p:oleObj>
              </mc:Choice>
              <mc:Fallback>
                <p:oleObj name="Visio" r:id="rId3" imgW="3706683" imgH="189018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4953000" cy="252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1295400" y="4648200"/>
          <a:ext cx="5715000" cy="2041525"/>
        </p:xfrm>
        <a:graphic>
          <a:graphicData uri="http://schemas.openxmlformats.org/presentationml/2006/ole">
            <mc:AlternateContent xmlns:mc="http://schemas.openxmlformats.org/markup-compatibility/2006">
              <mc:Choice xmlns:v="urn:schemas-microsoft-com:vml" Requires="v">
                <p:oleObj spid="_x0000_s5201" name="Visio" r:id="rId5" imgW="4907949" imgH="1912448" progId="Visio.Drawing.11">
                  <p:embed/>
                </p:oleObj>
              </mc:Choice>
              <mc:Fallback>
                <p:oleObj name="Visio" r:id="rId5" imgW="4907949" imgH="1912448"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648200"/>
                        <a:ext cx="5715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zh-CN" altLang="en-US" smtClean="0"/>
              <a:t>例</a:t>
            </a:r>
            <a:r>
              <a:rPr lang="en-US" altLang="zh-CN" smtClean="0"/>
              <a:t>……</a:t>
            </a:r>
            <a:r>
              <a:rPr lang="zh-CN" altLang="en-US" smtClean="0"/>
              <a:t>从正则表达式构造</a:t>
            </a:r>
            <a:r>
              <a:rPr lang="en-US" altLang="zh-CN" smtClean="0"/>
              <a:t>NFA</a:t>
            </a:r>
            <a:endParaRPr lang="zh-CN" altLang="en-US" smtClean="0"/>
          </a:p>
        </p:txBody>
      </p:sp>
      <p:sp>
        <p:nvSpPr>
          <p:cNvPr id="106499" name="内容占位符 2"/>
          <p:cNvSpPr>
            <a:spLocks noGrp="1"/>
          </p:cNvSpPr>
          <p:nvPr>
            <p:ph idx="1"/>
          </p:nvPr>
        </p:nvSpPr>
        <p:spPr>
          <a:xfrm>
            <a:off x="457200" y="1371600"/>
            <a:ext cx="8229600" cy="838200"/>
          </a:xfrm>
        </p:spPr>
        <p:txBody>
          <a:bodyPr/>
          <a:lstStyle/>
          <a:p>
            <a:pPr eaLnBrk="1" hangingPunct="1"/>
            <a:r>
              <a:rPr lang="zh-CN" altLang="en-US" smtClean="0"/>
              <a:t>正规式</a:t>
            </a:r>
            <a:r>
              <a:rPr lang="en-US" altLang="zh-CN" smtClean="0">
                <a:solidFill>
                  <a:schemeClr val="tx2"/>
                </a:solidFill>
              </a:rPr>
              <a:t>ab|a</a:t>
            </a:r>
            <a:r>
              <a:rPr lang="zh-CN" altLang="en-US" smtClean="0"/>
              <a:t>的</a:t>
            </a:r>
            <a:r>
              <a:rPr lang="en-US" altLang="zh-CN" smtClean="0"/>
              <a:t>NFA</a:t>
            </a:r>
            <a:endParaRPr lang="zh-CN" altLang="en-US" smtClean="0"/>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63835001-6042-48C2-AB9D-CEF5910AC59B}" type="slidenum">
              <a:rPr lang="zh-CN" altLang="en-US" smtClean="0"/>
              <a:pPr>
                <a:defRPr/>
              </a:pPr>
              <a:t>91</a:t>
            </a:fld>
            <a:endParaRPr lang="en-US" altLang="zh-CN"/>
          </a:p>
        </p:txBody>
      </p:sp>
      <p:pic>
        <p:nvPicPr>
          <p:cNvPr id="106501" name="Picture 2"/>
          <p:cNvPicPr>
            <a:picLocks noChangeAspect="1" noChangeArrowheads="1"/>
          </p:cNvPicPr>
          <p:nvPr/>
        </p:nvPicPr>
        <p:blipFill>
          <a:blip r:embed="rId2"/>
          <a:srcRect/>
          <a:stretch>
            <a:fillRect/>
          </a:stretch>
        </p:blipFill>
        <p:spPr bwMode="auto">
          <a:xfrm>
            <a:off x="1066800" y="2362200"/>
            <a:ext cx="6934200" cy="2773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zh-CN" altLang="en-US" smtClean="0"/>
              <a:t>例</a:t>
            </a:r>
            <a:r>
              <a:rPr lang="en-US" altLang="zh-CN" smtClean="0"/>
              <a:t>……</a:t>
            </a:r>
            <a:r>
              <a:rPr lang="zh-CN" altLang="en-US" smtClean="0"/>
              <a:t>从正则表达式构造</a:t>
            </a:r>
            <a:r>
              <a:rPr lang="en-US" altLang="zh-CN" smtClean="0"/>
              <a:t>NFA</a:t>
            </a:r>
            <a:endParaRPr lang="zh-CN" altLang="en-US" smtClean="0"/>
          </a:p>
        </p:txBody>
      </p:sp>
      <p:sp>
        <p:nvSpPr>
          <p:cNvPr id="107523" name="内容占位符 2"/>
          <p:cNvSpPr>
            <a:spLocks noGrp="1"/>
          </p:cNvSpPr>
          <p:nvPr>
            <p:ph idx="1"/>
          </p:nvPr>
        </p:nvSpPr>
        <p:spPr>
          <a:xfrm>
            <a:off x="457200" y="1371600"/>
            <a:ext cx="8229600" cy="762000"/>
          </a:xfrm>
        </p:spPr>
        <p:txBody>
          <a:bodyPr/>
          <a:lstStyle/>
          <a:p>
            <a:pPr eaLnBrk="1" hangingPunct="1"/>
            <a:r>
              <a:rPr lang="zh-CN" altLang="en-US" smtClean="0"/>
              <a:t>正规式</a:t>
            </a:r>
            <a:r>
              <a:rPr lang="en-US" altLang="zh-CN" smtClean="0">
                <a:solidFill>
                  <a:schemeClr val="tx2"/>
                </a:solidFill>
              </a:rPr>
              <a:t>letter(letter|digit)*</a:t>
            </a:r>
            <a:r>
              <a:rPr lang="zh-CN" altLang="en-US" smtClean="0"/>
              <a:t>的</a:t>
            </a:r>
            <a:r>
              <a:rPr lang="en-US" altLang="zh-CN" smtClean="0"/>
              <a:t>NFA</a:t>
            </a:r>
            <a:endParaRPr lang="zh-CN" altLang="en-US" smtClean="0"/>
          </a:p>
        </p:txBody>
      </p:sp>
      <p:pic>
        <p:nvPicPr>
          <p:cNvPr id="107524" name="Picture 2"/>
          <p:cNvPicPr>
            <a:picLocks noChangeAspect="1" noChangeArrowheads="1"/>
          </p:cNvPicPr>
          <p:nvPr/>
        </p:nvPicPr>
        <p:blipFill>
          <a:blip r:embed="rId2"/>
          <a:srcRect/>
          <a:stretch>
            <a:fillRect/>
          </a:stretch>
        </p:blipFill>
        <p:spPr bwMode="auto">
          <a:xfrm>
            <a:off x="533400" y="2209800"/>
            <a:ext cx="808355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p:cNvSpPr>
          <p:nvPr>
            <p:ph type="title"/>
          </p:nvPr>
        </p:nvSpPr>
        <p:spPr/>
        <p:txBody>
          <a:bodyPr/>
          <a:lstStyle/>
          <a:p>
            <a:pPr eaLnBrk="1" hangingPunct="1"/>
            <a:r>
              <a:rPr lang="zh-CN" altLang="en-US" smtClean="0"/>
              <a:t>补</a:t>
            </a:r>
            <a:r>
              <a:rPr lang="en-US" altLang="zh-CN" smtClean="0"/>
              <a:t>……</a:t>
            </a:r>
            <a:r>
              <a:rPr lang="zh-CN" altLang="en-US" smtClean="0"/>
              <a:t>从正则表达式构造</a:t>
            </a:r>
            <a:r>
              <a:rPr lang="en-US" altLang="zh-CN" smtClean="0"/>
              <a:t>NFA</a:t>
            </a:r>
            <a:endParaRPr lang="zh-CN" altLang="en-US" smtClean="0"/>
          </a:p>
        </p:txBody>
      </p:sp>
      <p:sp>
        <p:nvSpPr>
          <p:cNvPr id="6149" name="内容占位符 2"/>
          <p:cNvSpPr>
            <a:spLocks noGrp="1"/>
          </p:cNvSpPr>
          <p:nvPr>
            <p:ph idx="1"/>
          </p:nvPr>
        </p:nvSpPr>
        <p:spPr>
          <a:xfrm>
            <a:off x="457200" y="1371600"/>
            <a:ext cx="8229600" cy="533400"/>
          </a:xfrm>
        </p:spPr>
        <p:txBody>
          <a:bodyPr/>
          <a:lstStyle/>
          <a:p>
            <a:pPr eaLnBrk="1" hangingPunct="1"/>
            <a:r>
              <a:rPr lang="zh-CN" altLang="en-US" smtClean="0"/>
              <a:t>每条有向边上标记为</a:t>
            </a:r>
            <a:r>
              <a:rPr lang="zh-CN" altLang="en-US" smtClean="0">
                <a:sym typeface="Symbol" pitchFamily="18" charset="2"/>
              </a:rPr>
              <a:t>或单个字符</a:t>
            </a:r>
            <a:endParaRPr lang="zh-CN" altLang="en-US" smtClean="0"/>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A551893F-15EC-4968-BB1C-EE3B9C429518}" type="slidenum">
              <a:rPr lang="zh-CN" altLang="en-US" smtClean="0"/>
              <a:pPr>
                <a:defRPr/>
              </a:pPr>
              <a:t>93</a:t>
            </a:fld>
            <a:endParaRPr lang="en-US" altLang="zh-CN"/>
          </a:p>
        </p:txBody>
      </p:sp>
      <p:graphicFrame>
        <p:nvGraphicFramePr>
          <p:cNvPr id="6146" name="Object 2"/>
          <p:cNvGraphicFramePr>
            <a:graphicFrameLocks noChangeAspect="1"/>
          </p:cNvGraphicFramePr>
          <p:nvPr/>
        </p:nvGraphicFramePr>
        <p:xfrm>
          <a:off x="609600" y="2057400"/>
          <a:ext cx="7921625" cy="2103438"/>
        </p:xfrm>
        <a:graphic>
          <a:graphicData uri="http://schemas.openxmlformats.org/presentationml/2006/ole">
            <mc:AlternateContent xmlns:mc="http://schemas.openxmlformats.org/markup-compatibility/2006">
              <mc:Choice xmlns:v="urn:schemas-microsoft-com:vml" Requires="v">
                <p:oleObj spid="_x0000_s6224" name="Visio" r:id="rId3" imgW="6514776" imgH="1752467" progId="Visio.Drawing.11">
                  <p:embed/>
                </p:oleObj>
              </mc:Choice>
              <mc:Fallback>
                <p:oleObj name="Visio" r:id="rId3" imgW="6514776" imgH="175246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7921625" cy="21034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 name="Object 3"/>
          <p:cNvGraphicFramePr>
            <a:graphicFrameLocks noChangeAspect="1"/>
          </p:cNvGraphicFramePr>
          <p:nvPr/>
        </p:nvGraphicFramePr>
        <p:xfrm>
          <a:off x="609600" y="4343400"/>
          <a:ext cx="7920038" cy="1639888"/>
        </p:xfrm>
        <a:graphic>
          <a:graphicData uri="http://schemas.openxmlformats.org/presentationml/2006/ole">
            <mc:AlternateContent xmlns:mc="http://schemas.openxmlformats.org/markup-compatibility/2006">
              <mc:Choice xmlns:v="urn:schemas-microsoft-com:vml" Requires="v">
                <p:oleObj spid="_x0000_s6225" name="Visio" r:id="rId5" imgW="6176964" imgH="1356708" progId="Visio.Drawing.11">
                  <p:embed/>
                </p:oleObj>
              </mc:Choice>
              <mc:Fallback>
                <p:oleObj name="Visio" r:id="rId5" imgW="6176964" imgH="1356708"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343400"/>
                        <a:ext cx="7920038" cy="16398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t>从</a:t>
            </a:r>
            <a:r>
              <a:rPr lang="en-US" altLang="zh-CN" smtClean="0"/>
              <a:t>NFA</a:t>
            </a:r>
            <a:r>
              <a:rPr lang="zh-CN" altLang="en-US" smtClean="0"/>
              <a:t>到</a:t>
            </a:r>
            <a:r>
              <a:rPr lang="en-US" altLang="zh-CN" smtClean="0"/>
              <a:t>DFA</a:t>
            </a:r>
            <a:r>
              <a:rPr lang="zh-CN" altLang="en-US" smtClean="0"/>
              <a:t>的转换</a:t>
            </a:r>
          </a:p>
        </p:txBody>
      </p:sp>
      <p:sp>
        <p:nvSpPr>
          <p:cNvPr id="102403" name="内容占位符 2"/>
          <p:cNvSpPr>
            <a:spLocks noGrp="1"/>
          </p:cNvSpPr>
          <p:nvPr>
            <p:ph idx="1"/>
          </p:nvPr>
        </p:nvSpPr>
        <p:spPr/>
        <p:txBody>
          <a:bodyPr/>
          <a:lstStyle/>
          <a:p>
            <a:pPr>
              <a:defRPr/>
            </a:pPr>
            <a:r>
              <a:rPr lang="zh-CN" altLang="en-US" dirty="0" smtClean="0"/>
              <a:t>子集构造法的基本思想</a:t>
            </a:r>
            <a:endParaRPr lang="en-US" altLang="zh-CN" dirty="0" smtClean="0"/>
          </a:p>
          <a:p>
            <a:pPr lvl="1">
              <a:defRPr/>
            </a:pPr>
            <a:r>
              <a:rPr lang="zh-CN" altLang="en-US" dirty="0" smtClean="0"/>
              <a:t>让转换得到的</a:t>
            </a:r>
            <a:r>
              <a:rPr lang="en-US" altLang="zh-CN" i="1" dirty="0" err="1" smtClean="0"/>
              <a:t>DFA</a:t>
            </a:r>
            <a:r>
              <a:rPr lang="zh-CN" altLang="en-US" dirty="0" smtClean="0"/>
              <a:t>的</a:t>
            </a:r>
            <a:r>
              <a:rPr lang="zh-CN" altLang="en-US" dirty="0" smtClean="0">
                <a:solidFill>
                  <a:srgbClr val="FF0000"/>
                </a:solidFill>
              </a:rPr>
              <a:t>一个状态对应</a:t>
            </a:r>
            <a:r>
              <a:rPr lang="zh-CN" altLang="en-US" dirty="0" smtClean="0"/>
              <a:t>于</a:t>
            </a:r>
            <a:r>
              <a:rPr lang="en-US" altLang="zh-CN" i="1" dirty="0" err="1" smtClean="0"/>
              <a:t>NFA</a:t>
            </a:r>
            <a:r>
              <a:rPr lang="zh-CN" altLang="en-US" dirty="0" smtClean="0"/>
              <a:t>的</a:t>
            </a:r>
            <a:r>
              <a:rPr lang="zh-CN" altLang="en-US" dirty="0" smtClean="0">
                <a:solidFill>
                  <a:srgbClr val="FF0000"/>
                </a:solidFill>
              </a:rPr>
              <a:t>一个状态集合</a:t>
            </a:r>
            <a:endParaRPr lang="en-US" altLang="zh-CN" dirty="0" smtClean="0">
              <a:solidFill>
                <a:srgbClr val="FF0000"/>
              </a:solidFill>
            </a:endParaRPr>
          </a:p>
          <a:p>
            <a:pPr lvl="1">
              <a:defRPr/>
            </a:pPr>
            <a:r>
              <a:rPr lang="en-US" altLang="zh-CN" i="1" dirty="0" err="1" smtClean="0"/>
              <a:t>DFA</a:t>
            </a:r>
            <a:r>
              <a:rPr lang="zh-CN" altLang="en-US" dirty="0" smtClean="0"/>
              <a:t>在读入</a:t>
            </a:r>
            <a:r>
              <a:rPr lang="en-US" altLang="zh-CN" i="1" dirty="0" err="1" smtClean="0"/>
              <a:t>a</a:t>
            </a:r>
            <a:r>
              <a:rPr lang="en-US" altLang="zh-CN" i="1" baseline="-25000" dirty="0" err="1" smtClean="0"/>
              <a:t>1</a:t>
            </a:r>
            <a:r>
              <a:rPr lang="en-US" altLang="zh-CN" i="1" dirty="0" err="1" smtClean="0"/>
              <a:t>a</a:t>
            </a:r>
            <a:r>
              <a:rPr lang="en-US" altLang="zh-CN" i="1" baseline="-25000" dirty="0" err="1" smtClean="0"/>
              <a:t>2</a:t>
            </a:r>
            <a:r>
              <a:rPr lang="en-US" altLang="zh-CN" i="1" dirty="0" smtClean="0"/>
              <a:t>...a</a:t>
            </a:r>
            <a:r>
              <a:rPr lang="en-US" altLang="zh-CN" i="1" baseline="-25000" dirty="0" smtClean="0"/>
              <a:t>n</a:t>
            </a:r>
            <a:r>
              <a:rPr lang="zh-CN" altLang="en-US" dirty="0" smtClean="0"/>
              <a:t>之后到达的状态对应于</a:t>
            </a:r>
            <a:r>
              <a:rPr lang="en-US" altLang="zh-CN" dirty="0" err="1" smtClean="0"/>
              <a:t>NFA</a:t>
            </a:r>
            <a:r>
              <a:rPr lang="zh-CN" altLang="en-US" dirty="0" smtClean="0"/>
              <a:t>从开始状态出发沿着为标号</a:t>
            </a:r>
            <a:r>
              <a:rPr lang="en-US" altLang="zh-CN" i="1" dirty="0" err="1" smtClean="0"/>
              <a:t>a</a:t>
            </a:r>
            <a:r>
              <a:rPr lang="en-US" altLang="zh-CN" i="1" baseline="-25000" dirty="0" err="1" smtClean="0"/>
              <a:t>1</a:t>
            </a:r>
            <a:r>
              <a:rPr lang="en-US" altLang="zh-CN" i="1" dirty="0" err="1" smtClean="0"/>
              <a:t>a</a:t>
            </a:r>
            <a:r>
              <a:rPr lang="en-US" altLang="zh-CN" i="1" baseline="-25000" dirty="0" err="1" smtClean="0"/>
              <a:t>2</a:t>
            </a:r>
            <a:r>
              <a:rPr lang="en-US" altLang="zh-CN" i="1" dirty="0" smtClean="0"/>
              <a:t>...a</a:t>
            </a:r>
            <a:r>
              <a:rPr lang="en-US" altLang="zh-CN" i="1" baseline="-25000" dirty="0" smtClean="0"/>
              <a:t>n</a:t>
            </a:r>
            <a:r>
              <a:rPr lang="zh-CN" altLang="en-US" dirty="0" smtClean="0"/>
              <a:t>的路径能够到达的状态集合</a:t>
            </a:r>
            <a:endParaRPr lang="en-US" altLang="zh-CN" dirty="0" smtClean="0"/>
          </a:p>
          <a:p>
            <a:pPr>
              <a:defRPr/>
            </a:pPr>
            <a:r>
              <a:rPr lang="zh-CN" altLang="en-US" dirty="0" smtClean="0"/>
              <a:t>关于状态数的问题</a:t>
            </a:r>
            <a:endParaRPr lang="en-US" altLang="zh-CN" dirty="0" smtClean="0"/>
          </a:p>
          <a:p>
            <a:pPr lvl="1">
              <a:defRPr/>
            </a:pPr>
            <a:r>
              <a:rPr lang="zh-CN" altLang="en-US" dirty="0" smtClean="0"/>
              <a:t>理论上，如果</a:t>
            </a:r>
            <a:r>
              <a:rPr lang="en-US" altLang="zh-CN" dirty="0" err="1" smtClean="0"/>
              <a:t>NFA</a:t>
            </a:r>
            <a:r>
              <a:rPr lang="zh-CN" altLang="en-US" dirty="0" smtClean="0"/>
              <a:t>有</a:t>
            </a:r>
            <a:r>
              <a:rPr lang="en-US" altLang="zh-CN" dirty="0" smtClean="0"/>
              <a:t>n</a:t>
            </a:r>
            <a:r>
              <a:rPr lang="zh-CN" altLang="en-US" dirty="0" smtClean="0"/>
              <a:t>个状态，其状态集合的子集数目为</a:t>
            </a:r>
            <a:r>
              <a:rPr lang="en-US" altLang="zh-CN" dirty="0" err="1" smtClean="0"/>
              <a:t>2</a:t>
            </a:r>
            <a:r>
              <a:rPr lang="en-US" altLang="zh-CN" baseline="30000" dirty="0" err="1" smtClean="0"/>
              <a:t>n</a:t>
            </a:r>
            <a:r>
              <a:rPr lang="zh-CN" altLang="en-US" dirty="0" smtClean="0"/>
              <a:t>，即相应</a:t>
            </a:r>
            <a:r>
              <a:rPr lang="en-US" altLang="zh-CN" i="1" dirty="0" err="1" smtClean="0"/>
              <a:t>DFA</a:t>
            </a:r>
            <a:r>
              <a:rPr lang="zh-CN" altLang="en-US" dirty="0" smtClean="0"/>
              <a:t>的状态数量可能是</a:t>
            </a:r>
            <a:r>
              <a:rPr lang="en-US" altLang="zh-CN" i="1" dirty="0" err="1" smtClean="0"/>
              <a:t>NFA</a:t>
            </a:r>
            <a:r>
              <a:rPr lang="zh-CN" altLang="en-US" dirty="0" smtClean="0"/>
              <a:t>状态数的指数</a:t>
            </a:r>
            <a:endParaRPr lang="en-US" altLang="zh-CN" baseline="30000" dirty="0" smtClean="0"/>
          </a:p>
          <a:p>
            <a:pPr lvl="1">
              <a:defRPr/>
            </a:pPr>
            <a:r>
              <a:rPr lang="zh-CN" altLang="en-US" dirty="0" smtClean="0"/>
              <a:t>实际上，对于真实的语言，它的</a:t>
            </a:r>
            <a:r>
              <a:rPr lang="en-US" altLang="zh-CN" i="1" dirty="0" err="1" smtClean="0"/>
              <a:t>NFA</a:t>
            </a:r>
            <a:r>
              <a:rPr lang="zh-CN" altLang="en-US" dirty="0" smtClean="0"/>
              <a:t>和</a:t>
            </a:r>
            <a:r>
              <a:rPr lang="en-US" altLang="zh-CN" i="1" dirty="0" err="1" smtClean="0"/>
              <a:t>DFA</a:t>
            </a:r>
            <a:r>
              <a:rPr lang="zh-CN" altLang="en-US" dirty="0" smtClean="0"/>
              <a:t>的状态数大致相同，状态数量呈指数关系的情形在实践中尚未出现</a:t>
            </a:r>
          </a:p>
        </p:txBody>
      </p:sp>
      <p:sp>
        <p:nvSpPr>
          <p:cNvPr id="4" name="灯片编号占位符 3"/>
          <p:cNvSpPr>
            <a:spLocks noGrp="1"/>
          </p:cNvSpPr>
          <p:nvPr>
            <p:ph type="sldNum" sz="quarter" idx="10"/>
          </p:nvPr>
        </p:nvSpPr>
        <p:spPr/>
        <p:txBody>
          <a:bodyPr/>
          <a:lstStyle/>
          <a:p>
            <a:pPr>
              <a:defRPr/>
            </a:pPr>
            <a:fld id="{12C802C2-4387-4EB7-B08E-80F418DC8C91}" type="slidenum">
              <a:rPr lang="zh-CN" altLang="en-US" smtClean="0"/>
              <a:pPr>
                <a:defRPr/>
              </a:pPr>
              <a:t>94</a:t>
            </a:fld>
            <a:endParaRPr lang="en-US" altLang="zh-C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t>从</a:t>
            </a:r>
            <a:r>
              <a:rPr lang="en-US" altLang="zh-CN" smtClean="0"/>
              <a:t>NFA</a:t>
            </a:r>
            <a:r>
              <a:rPr lang="zh-CN" altLang="en-US" smtClean="0"/>
              <a:t>到</a:t>
            </a:r>
            <a:r>
              <a:rPr lang="en-US" altLang="zh-CN" smtClean="0"/>
              <a:t>DFA</a:t>
            </a:r>
            <a:endParaRPr lang="zh-CN" altLang="en-US" smtClean="0"/>
          </a:p>
        </p:txBody>
      </p:sp>
      <p:sp>
        <p:nvSpPr>
          <p:cNvPr id="4" name="灯片编号占位符 3"/>
          <p:cNvSpPr>
            <a:spLocks noGrp="1"/>
          </p:cNvSpPr>
          <p:nvPr>
            <p:ph type="sldNum" sz="quarter" idx="10"/>
          </p:nvPr>
        </p:nvSpPr>
        <p:spPr/>
        <p:txBody>
          <a:bodyPr/>
          <a:lstStyle/>
          <a:p>
            <a:pPr>
              <a:defRPr/>
            </a:pPr>
            <a:fld id="{7BB0D4B5-6422-4783-9F13-3F249C4A5598}" type="slidenum">
              <a:rPr lang="zh-CN" altLang="en-US" smtClean="0"/>
              <a:pPr>
                <a:defRPr/>
              </a:pPr>
              <a:t>95</a:t>
            </a:fld>
            <a:endParaRPr lang="en-US" altLang="zh-CN"/>
          </a:p>
        </p:txBody>
      </p:sp>
      <p:pic>
        <p:nvPicPr>
          <p:cNvPr id="109572" name="Picture 2"/>
          <p:cNvPicPr>
            <a:picLocks noChangeAspect="1" noChangeArrowheads="1"/>
          </p:cNvPicPr>
          <p:nvPr/>
        </p:nvPicPr>
        <p:blipFill>
          <a:blip r:embed="rId2"/>
          <a:srcRect/>
          <a:stretch>
            <a:fillRect/>
          </a:stretch>
        </p:blipFill>
        <p:spPr bwMode="auto">
          <a:xfrm>
            <a:off x="228600" y="4267200"/>
            <a:ext cx="3944938" cy="2057400"/>
          </a:xfrm>
          <a:prstGeom prst="rect">
            <a:avLst/>
          </a:prstGeom>
          <a:noFill/>
          <a:ln w="9525">
            <a:noFill/>
            <a:miter lim="800000"/>
            <a:headEnd/>
            <a:tailEnd/>
          </a:ln>
        </p:spPr>
      </p:pic>
      <p:pic>
        <p:nvPicPr>
          <p:cNvPr id="109573" name="Picture 3"/>
          <p:cNvPicPr>
            <a:picLocks noChangeAspect="1" noChangeArrowheads="1"/>
          </p:cNvPicPr>
          <p:nvPr/>
        </p:nvPicPr>
        <p:blipFill>
          <a:blip r:embed="rId3"/>
          <a:srcRect/>
          <a:stretch>
            <a:fillRect/>
          </a:stretch>
        </p:blipFill>
        <p:spPr bwMode="auto">
          <a:xfrm>
            <a:off x="4648200" y="4419600"/>
            <a:ext cx="4189413" cy="1752600"/>
          </a:xfrm>
          <a:prstGeom prst="rect">
            <a:avLst/>
          </a:prstGeom>
          <a:noFill/>
          <a:ln w="9525">
            <a:noFill/>
            <a:miter lim="800000"/>
            <a:headEnd/>
            <a:tailEnd/>
          </a:ln>
        </p:spPr>
      </p:pic>
      <p:pic>
        <p:nvPicPr>
          <p:cNvPr id="109574" name="Picture 4"/>
          <p:cNvPicPr>
            <a:picLocks noGrp="1" noChangeAspect="1" noChangeArrowheads="1"/>
          </p:cNvPicPr>
          <p:nvPr>
            <p:ph idx="1"/>
          </p:nvPr>
        </p:nvPicPr>
        <p:blipFill>
          <a:blip r:embed="rId4"/>
          <a:srcRect/>
          <a:stretch>
            <a:fillRect/>
          </a:stretch>
        </p:blipFill>
        <p:spPr>
          <a:xfrm>
            <a:off x="457200" y="1676400"/>
            <a:ext cx="8123238" cy="2379663"/>
          </a:xfr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从</a:t>
            </a:r>
            <a:r>
              <a:rPr lang="en-US" altLang="zh-CN" smtClean="0"/>
              <a:t>NFA</a:t>
            </a:r>
            <a:r>
              <a:rPr lang="zh-CN" altLang="en-US" smtClean="0"/>
              <a:t>到</a:t>
            </a:r>
            <a:r>
              <a:rPr lang="en-US" altLang="zh-CN" smtClean="0"/>
              <a:t>DFA</a:t>
            </a:r>
            <a:endParaRPr lang="zh-CN" altLang="en-US" smtClean="0"/>
          </a:p>
        </p:txBody>
      </p:sp>
      <p:sp>
        <p:nvSpPr>
          <p:cNvPr id="104451" name="内容占位符 2"/>
          <p:cNvSpPr>
            <a:spLocks noGrp="1"/>
          </p:cNvSpPr>
          <p:nvPr>
            <p:ph idx="1"/>
          </p:nvPr>
        </p:nvSpPr>
        <p:spPr/>
        <p:txBody>
          <a:bodyPr/>
          <a:lstStyle/>
          <a:p>
            <a:pPr>
              <a:lnSpc>
                <a:spcPct val="150000"/>
              </a:lnSpc>
              <a:defRPr/>
            </a:pPr>
            <a:r>
              <a:rPr lang="zh-CN" altLang="zh-CN" b="1" i="1" dirty="0" smtClean="0">
                <a:solidFill>
                  <a:srgbClr val="FF0000"/>
                </a:solidFill>
              </a:rPr>
              <a:t>ε</a:t>
            </a:r>
            <a:r>
              <a:rPr lang="en-US" altLang="zh-CN" b="1" i="1" dirty="0" smtClean="0">
                <a:solidFill>
                  <a:srgbClr val="FF0000"/>
                </a:solidFill>
              </a:rPr>
              <a:t>-closure(s)</a:t>
            </a:r>
            <a:r>
              <a:rPr lang="zh-CN" altLang="en-US" b="1" dirty="0" smtClean="0">
                <a:solidFill>
                  <a:srgbClr val="FF0000"/>
                </a:solidFill>
              </a:rPr>
              <a:t>：</a:t>
            </a:r>
            <a:r>
              <a:rPr lang="zh-CN" altLang="en-US" dirty="0" smtClean="0"/>
              <a:t>从</a:t>
            </a:r>
            <a:r>
              <a:rPr lang="en-US" altLang="zh-CN" dirty="0" err="1" smtClean="0"/>
              <a:t>NFA</a:t>
            </a:r>
            <a:r>
              <a:rPr lang="zh-CN" altLang="en-US" dirty="0" smtClean="0"/>
              <a:t>的某个状态</a:t>
            </a:r>
            <a:r>
              <a:rPr lang="en-US" altLang="zh-CN" dirty="0" smtClean="0"/>
              <a:t>s</a:t>
            </a:r>
            <a:r>
              <a:rPr lang="zh-CN" altLang="en-US" dirty="0" smtClean="0"/>
              <a:t>只通过</a:t>
            </a:r>
            <a:r>
              <a:rPr lang="zh-CN" altLang="zh-CN" dirty="0" smtClean="0"/>
              <a:t>ε</a:t>
            </a:r>
            <a:r>
              <a:rPr lang="zh-CN" altLang="en-US" dirty="0" smtClean="0"/>
              <a:t>转换可到达的</a:t>
            </a:r>
            <a:r>
              <a:rPr lang="en-US" altLang="zh-CN" dirty="0" err="1" smtClean="0"/>
              <a:t>NFA</a:t>
            </a:r>
            <a:r>
              <a:rPr lang="zh-CN" altLang="en-US" dirty="0" smtClean="0"/>
              <a:t>状态集合</a:t>
            </a:r>
            <a:endParaRPr lang="en-US" altLang="zh-CN" b="1" dirty="0" smtClean="0">
              <a:solidFill>
                <a:srgbClr val="FF0000"/>
              </a:solidFill>
            </a:endParaRPr>
          </a:p>
          <a:p>
            <a:pPr>
              <a:lnSpc>
                <a:spcPct val="150000"/>
              </a:lnSpc>
              <a:defRPr/>
            </a:pPr>
            <a:r>
              <a:rPr lang="zh-CN" altLang="zh-CN" b="1" i="1" dirty="0" smtClean="0">
                <a:solidFill>
                  <a:srgbClr val="FF0000"/>
                </a:solidFill>
              </a:rPr>
              <a:t>ε</a:t>
            </a:r>
            <a:r>
              <a:rPr lang="en-US" altLang="zh-CN" b="1" i="1" dirty="0" smtClean="0">
                <a:solidFill>
                  <a:srgbClr val="FF0000"/>
                </a:solidFill>
              </a:rPr>
              <a:t>-closure(T)</a:t>
            </a:r>
            <a:r>
              <a:rPr lang="zh-CN" altLang="en-US" b="1" dirty="0" smtClean="0">
                <a:solidFill>
                  <a:srgbClr val="FF0000"/>
                </a:solidFill>
              </a:rPr>
              <a:t>：</a:t>
            </a:r>
            <a:r>
              <a:rPr lang="zh-CN" altLang="en-US" dirty="0" smtClean="0"/>
              <a:t>从</a:t>
            </a:r>
            <a:r>
              <a:rPr lang="en-US" altLang="zh-CN" dirty="0" err="1" smtClean="0"/>
              <a:t>NFA</a:t>
            </a:r>
            <a:r>
              <a:rPr lang="zh-CN" altLang="en-US" dirty="0" smtClean="0"/>
              <a:t>状态集合</a:t>
            </a:r>
            <a:r>
              <a:rPr lang="en-US" altLang="zh-CN" dirty="0" smtClean="0"/>
              <a:t>T</a:t>
            </a:r>
            <a:r>
              <a:rPr lang="zh-CN" altLang="en-US" dirty="0" smtClean="0"/>
              <a:t>中的状态</a:t>
            </a:r>
            <a:r>
              <a:rPr lang="en-US" altLang="zh-CN" i="1" dirty="0" smtClean="0"/>
              <a:t>s</a:t>
            </a:r>
            <a:r>
              <a:rPr lang="zh-CN" altLang="en-US" i="1" dirty="0" smtClean="0"/>
              <a:t>只</a:t>
            </a:r>
            <a:r>
              <a:rPr lang="zh-CN" altLang="en-US" dirty="0" smtClean="0"/>
              <a:t>通过</a:t>
            </a:r>
            <a:r>
              <a:rPr lang="zh-CN" altLang="zh-CN" dirty="0" smtClean="0"/>
              <a:t>ε</a:t>
            </a:r>
            <a:r>
              <a:rPr lang="zh-CN" altLang="en-US" dirty="0" smtClean="0"/>
              <a:t>转换可到达的</a:t>
            </a:r>
            <a:r>
              <a:rPr lang="en-US" altLang="zh-CN" dirty="0" err="1" smtClean="0"/>
              <a:t>NFA</a:t>
            </a:r>
            <a:r>
              <a:rPr lang="zh-CN" altLang="en-US" dirty="0" smtClean="0"/>
              <a:t>状态集合的并集</a:t>
            </a:r>
            <a:endParaRPr lang="en-US" altLang="zh-CN" dirty="0" smtClean="0"/>
          </a:p>
          <a:p>
            <a:pPr>
              <a:lnSpc>
                <a:spcPct val="150000"/>
              </a:lnSpc>
              <a:defRPr/>
            </a:pPr>
            <a:r>
              <a:rPr lang="en-US" altLang="zh-CN" b="1" i="1" dirty="0" smtClean="0">
                <a:solidFill>
                  <a:srgbClr val="FF0000"/>
                </a:solidFill>
              </a:rPr>
              <a:t>move(T, a)</a:t>
            </a:r>
            <a:r>
              <a:rPr lang="zh-CN" altLang="en-US" b="1" dirty="0" smtClean="0">
                <a:solidFill>
                  <a:srgbClr val="FF0000"/>
                </a:solidFill>
              </a:rPr>
              <a:t>：</a:t>
            </a:r>
            <a:r>
              <a:rPr lang="zh-CN" altLang="en-US" dirty="0" smtClean="0"/>
              <a:t>从</a:t>
            </a:r>
            <a:r>
              <a:rPr lang="en-US" altLang="zh-CN" dirty="0" smtClean="0"/>
              <a:t>T</a:t>
            </a:r>
            <a:r>
              <a:rPr lang="zh-CN" altLang="en-US" dirty="0" smtClean="0"/>
              <a:t>中的某个状态</a:t>
            </a:r>
            <a:r>
              <a:rPr lang="en-US" altLang="zh-CN" dirty="0" smtClean="0"/>
              <a:t>s</a:t>
            </a:r>
            <a:r>
              <a:rPr lang="zh-CN" altLang="en-US" dirty="0" smtClean="0"/>
              <a:t>出发通过标号为</a:t>
            </a:r>
            <a:r>
              <a:rPr lang="en-US" altLang="zh-CN" dirty="0" smtClean="0"/>
              <a:t>a</a:t>
            </a:r>
            <a:r>
              <a:rPr lang="zh-CN" altLang="en-US" dirty="0" smtClean="0"/>
              <a:t>的转换到达的</a:t>
            </a:r>
            <a:r>
              <a:rPr lang="en-US" altLang="zh-CN" dirty="0" err="1" smtClean="0"/>
              <a:t>NFA</a:t>
            </a:r>
            <a:r>
              <a:rPr lang="zh-CN" altLang="en-US" dirty="0" smtClean="0"/>
              <a:t>状态集合</a:t>
            </a:r>
            <a:endParaRPr lang="en-US" altLang="zh-CN" dirty="0" smtClean="0"/>
          </a:p>
          <a:p>
            <a:pPr>
              <a:lnSpc>
                <a:spcPct val="150000"/>
              </a:lnSpc>
              <a:defRPr/>
            </a:pPr>
            <a:r>
              <a:rPr lang="en-US" altLang="zh-CN" b="1" i="1" dirty="0" err="1" smtClean="0">
                <a:solidFill>
                  <a:srgbClr val="FF0000"/>
                </a:solidFill>
              </a:rPr>
              <a:t>SubsetConstruction</a:t>
            </a:r>
            <a:r>
              <a:rPr lang="en-US" altLang="zh-CN" b="1" i="1" dirty="0" smtClean="0">
                <a:solidFill>
                  <a:srgbClr val="FF0000"/>
                </a:solidFill>
              </a:rPr>
              <a:t>(N)</a:t>
            </a:r>
            <a:r>
              <a:rPr lang="zh-CN" altLang="en-US" b="1" dirty="0" smtClean="0">
                <a:solidFill>
                  <a:srgbClr val="FF0000"/>
                </a:solidFill>
              </a:rPr>
              <a:t>：</a:t>
            </a:r>
            <a:r>
              <a:rPr lang="zh-CN" altLang="en-US" dirty="0" smtClean="0"/>
              <a:t>返回与</a:t>
            </a:r>
            <a:r>
              <a:rPr lang="en-US" altLang="zh-CN" dirty="0" err="1" smtClean="0"/>
              <a:t>NFA</a:t>
            </a:r>
            <a:r>
              <a:rPr lang="en-US" altLang="zh-CN" dirty="0" smtClean="0"/>
              <a:t> N</a:t>
            </a:r>
            <a:r>
              <a:rPr lang="zh-CN" altLang="en-US" dirty="0" smtClean="0"/>
              <a:t>等价的</a:t>
            </a:r>
            <a:r>
              <a:rPr lang="en-US" altLang="zh-CN" dirty="0" err="1" smtClean="0"/>
              <a:t>DFA</a:t>
            </a:r>
            <a:r>
              <a:rPr lang="en-US" altLang="zh-CN" dirty="0" smtClean="0"/>
              <a:t> D=(</a:t>
            </a:r>
            <a:r>
              <a:rPr lang="en-US" altLang="zh-CN" dirty="0" err="1" smtClean="0"/>
              <a:t>Dstates</a:t>
            </a:r>
            <a:r>
              <a:rPr lang="en-US" altLang="zh-CN" dirty="0" smtClean="0"/>
              <a:t>, </a:t>
            </a:r>
            <a:r>
              <a:rPr lang="en-US" altLang="zh-CN" dirty="0" err="1" smtClean="0"/>
              <a:t>Dtrans</a:t>
            </a:r>
            <a:r>
              <a:rPr lang="en-US" altLang="zh-CN" dirty="0" smtClean="0"/>
              <a:t>) </a:t>
            </a:r>
          </a:p>
        </p:txBody>
      </p:sp>
      <p:sp>
        <p:nvSpPr>
          <p:cNvPr id="4" name="灯片编号占位符 3"/>
          <p:cNvSpPr>
            <a:spLocks noGrp="1"/>
          </p:cNvSpPr>
          <p:nvPr>
            <p:ph type="sldNum" sz="quarter" idx="10"/>
          </p:nvPr>
        </p:nvSpPr>
        <p:spPr/>
        <p:txBody>
          <a:bodyPr/>
          <a:lstStyle/>
          <a:p>
            <a:pPr>
              <a:defRPr/>
            </a:pPr>
            <a:fld id="{3DBE5939-47BB-4E58-96CB-AD09E18F3BF3}" type="slidenum">
              <a:rPr lang="zh-CN" altLang="en-US" smtClean="0"/>
              <a:pPr>
                <a:defRPr/>
              </a:pPr>
              <a:t>96</a:t>
            </a:fld>
            <a:endParaRPr lang="en-US" altLang="zh-CN"/>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el-GR" altLang="zh-CN" smtClean="0">
                <a:latin typeface="Times New Roman" pitchFamily="18" charset="0"/>
                <a:cs typeface="Times New Roman" pitchFamily="18" charset="0"/>
              </a:rPr>
              <a:t>ε</a:t>
            </a:r>
            <a:r>
              <a:rPr lang="en-US" altLang="zh-CN" smtClean="0"/>
              <a:t>-closure(T)</a:t>
            </a:r>
            <a:endParaRPr lang="zh-CN" altLang="en-US" smtClean="0"/>
          </a:p>
        </p:txBody>
      </p:sp>
      <p:sp>
        <p:nvSpPr>
          <p:cNvPr id="4" name="灯片编号占位符 3"/>
          <p:cNvSpPr>
            <a:spLocks noGrp="1"/>
          </p:cNvSpPr>
          <p:nvPr>
            <p:ph type="sldNum" sz="quarter" idx="10"/>
          </p:nvPr>
        </p:nvSpPr>
        <p:spPr/>
        <p:txBody>
          <a:bodyPr/>
          <a:lstStyle/>
          <a:p>
            <a:pPr>
              <a:defRPr/>
            </a:pPr>
            <a:fld id="{17E5B27B-0DBE-4964-8C57-F9ECD59575DD}" type="slidenum">
              <a:rPr lang="zh-CN" altLang="en-US" smtClean="0"/>
              <a:pPr>
                <a:defRPr/>
              </a:pPr>
              <a:t>97</a:t>
            </a:fld>
            <a:endParaRPr lang="en-US" altLang="zh-CN"/>
          </a:p>
        </p:txBody>
      </p:sp>
      <p:pic>
        <p:nvPicPr>
          <p:cNvPr id="111620" name="Picture 2"/>
          <p:cNvPicPr>
            <a:picLocks noGrp="1" noChangeAspect="1" noChangeArrowheads="1"/>
          </p:cNvPicPr>
          <p:nvPr>
            <p:ph idx="1"/>
          </p:nvPr>
        </p:nvPicPr>
        <p:blipFill>
          <a:blip r:embed="rId2"/>
          <a:srcRect/>
          <a:stretch>
            <a:fillRect/>
          </a:stretch>
        </p:blipFill>
        <p:spPr>
          <a:xfrm>
            <a:off x="1219200" y="1447800"/>
            <a:ext cx="6629400" cy="4714875"/>
          </a:xfr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5"/>
          <p:cNvSpPr>
            <a:spLocks noGrp="1"/>
          </p:cNvSpPr>
          <p:nvPr>
            <p:ph type="title"/>
          </p:nvPr>
        </p:nvSpPr>
        <p:spPr/>
        <p:txBody>
          <a:bodyPr/>
          <a:lstStyle/>
          <a:p>
            <a:r>
              <a:rPr lang="zh-CN" altLang="en-US" smtClean="0"/>
              <a:t>例</a:t>
            </a:r>
            <a:r>
              <a:rPr lang="en-US" altLang="zh-CN" smtClean="0"/>
              <a:t>……</a:t>
            </a:r>
            <a:r>
              <a:rPr lang="el-GR" altLang="zh-CN" i="1" smtClean="0">
                <a:latin typeface="Times New Roman" pitchFamily="18" charset="0"/>
                <a:cs typeface="Times New Roman" pitchFamily="18" charset="0"/>
              </a:rPr>
              <a:t>ε</a:t>
            </a:r>
            <a:r>
              <a:rPr lang="en-US" altLang="zh-CN" i="1" smtClean="0">
                <a:latin typeface="Times New Roman" pitchFamily="18" charset="0"/>
                <a:cs typeface="Times New Roman" pitchFamily="18" charset="0"/>
              </a:rPr>
              <a:t>-closure(T)</a:t>
            </a:r>
            <a:endParaRPr lang="zh-CN" altLang="en-US" i="1" smtClean="0">
              <a:latin typeface="Times New Roman" pitchFamily="18" charset="0"/>
              <a:cs typeface="Times New Roman" pitchFamily="18" charset="0"/>
            </a:endParaRPr>
          </a:p>
        </p:txBody>
      </p:sp>
      <p:pic>
        <p:nvPicPr>
          <p:cNvPr id="112643" name="Picture 2"/>
          <p:cNvPicPr>
            <a:picLocks noGrp="1" noChangeAspect="1" noChangeArrowheads="1"/>
          </p:cNvPicPr>
          <p:nvPr>
            <p:ph idx="1"/>
          </p:nvPr>
        </p:nvPicPr>
        <p:blipFill>
          <a:blip r:embed="rId2"/>
          <a:srcRect/>
          <a:stretch>
            <a:fillRect/>
          </a:stretch>
        </p:blipFill>
        <p:spPr>
          <a:xfrm>
            <a:off x="838200" y="1447800"/>
            <a:ext cx="7400925" cy="4908550"/>
          </a:xfrm>
          <a:noFill/>
        </p:spPr>
      </p:pic>
      <p:sp>
        <p:nvSpPr>
          <p:cNvPr id="4" name="灯片编号占位符 3"/>
          <p:cNvSpPr>
            <a:spLocks noGrp="1"/>
          </p:cNvSpPr>
          <p:nvPr>
            <p:ph type="sldNum" sz="quarter" idx="4294967295"/>
          </p:nvPr>
        </p:nvSpPr>
        <p:spPr>
          <a:xfrm>
            <a:off x="7010400" y="6553200"/>
            <a:ext cx="2133600" cy="254000"/>
          </a:xfrm>
        </p:spPr>
        <p:txBody>
          <a:bodyPr/>
          <a:lstStyle/>
          <a:p>
            <a:pPr>
              <a:defRPr/>
            </a:pPr>
            <a:fld id="{F3F6D0A6-84E5-41A8-981C-C8A7850A0E6B}" type="slidenum">
              <a:rPr lang="zh-CN" altLang="en-US" smtClean="0"/>
              <a:pPr>
                <a:defRPr/>
              </a:pPr>
              <a:t>98</a:t>
            </a:fld>
            <a:endParaRPr lang="en-US" altLang="zh-CN"/>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zh-CN" altLang="en-US" smtClean="0"/>
              <a:t>例</a:t>
            </a:r>
            <a:r>
              <a:rPr lang="en-US" altLang="zh-CN" smtClean="0"/>
              <a:t>……</a:t>
            </a:r>
            <a:r>
              <a:rPr lang="en-US" altLang="zh-CN" i="1" smtClean="0">
                <a:latin typeface="Times New Roman" pitchFamily="18" charset="0"/>
                <a:cs typeface="Times New Roman" pitchFamily="18" charset="0"/>
              </a:rPr>
              <a:t>move(T,a)</a:t>
            </a:r>
            <a:endParaRPr lang="zh-CN" altLang="en-US" i="1" smtClean="0">
              <a:latin typeface="Times New Roman" pitchFamily="18" charset="0"/>
              <a:cs typeface="Times New Roman" pitchFamily="18" charset="0"/>
            </a:endParaRPr>
          </a:p>
        </p:txBody>
      </p:sp>
      <p:pic>
        <p:nvPicPr>
          <p:cNvPr id="113667" name="Picture 2"/>
          <p:cNvPicPr>
            <a:picLocks noGrp="1" noChangeAspect="1" noChangeArrowheads="1"/>
          </p:cNvPicPr>
          <p:nvPr>
            <p:ph idx="1"/>
          </p:nvPr>
        </p:nvPicPr>
        <p:blipFill>
          <a:blip r:embed="rId2"/>
          <a:srcRect/>
          <a:stretch>
            <a:fillRect/>
          </a:stretch>
        </p:blipFill>
        <p:spPr>
          <a:xfrm>
            <a:off x="685800" y="1981200"/>
            <a:ext cx="7573963" cy="3810000"/>
          </a:xfr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themeOverride>
</file>

<file path=ppt/theme/themeOverride2.xml><?xml version="1.0" encoding="utf-8"?>
<a:themeOverride xmlns:a="http://schemas.openxmlformats.org/drawingml/2006/main">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themeOverride>
</file>

<file path=docProps/app.xml><?xml version="1.0" encoding="utf-8"?>
<Properties xmlns="http://schemas.openxmlformats.org/officeDocument/2006/extended-properties" xmlns:vt="http://schemas.openxmlformats.org/officeDocument/2006/docPropsVTypes">
  <Template/>
  <TotalTime>39135</TotalTime>
  <Words>5842</Words>
  <Application>Microsoft Office PowerPoint</Application>
  <PresentationFormat>全屏显示(4:3)</PresentationFormat>
  <Paragraphs>712</Paragraphs>
  <Slides>124</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124</vt:i4>
      </vt:variant>
    </vt:vector>
  </HeadingPairs>
  <TitlesOfParts>
    <vt:vector size="139" baseType="lpstr">
      <vt:lpstr>Arial</vt:lpstr>
      <vt:lpstr>宋体</vt:lpstr>
      <vt:lpstr>Times New Roman</vt:lpstr>
      <vt:lpstr>Wingdings</vt:lpstr>
      <vt:lpstr>Monotype Sorts</vt:lpstr>
      <vt:lpstr>华文新魏</vt:lpstr>
      <vt:lpstr>黑体</vt:lpstr>
      <vt:lpstr>Verdana</vt:lpstr>
      <vt:lpstr>Symbol</vt:lpstr>
      <vt:lpstr>华文行楷</vt:lpstr>
      <vt:lpstr>Courier</vt:lpstr>
      <vt:lpstr>Courier New</vt:lpstr>
      <vt:lpstr>sample</vt:lpstr>
      <vt:lpstr>Picture</vt:lpstr>
      <vt:lpstr>Visio</vt:lpstr>
      <vt:lpstr>第3章 词法分析</vt:lpstr>
      <vt:lpstr>词法分析</vt:lpstr>
      <vt:lpstr>Contents</vt:lpstr>
      <vt:lpstr>词法分析器的作用</vt:lpstr>
      <vt:lpstr>词法分析器的作用</vt:lpstr>
      <vt:lpstr>PowerPoint 演示文稿</vt:lpstr>
      <vt:lpstr>词法分析与语法分析</vt:lpstr>
      <vt:lpstr>词法分析器的两种组织方式</vt:lpstr>
      <vt:lpstr>词法单元、模式和词素</vt:lpstr>
      <vt:lpstr>例……词法单元、模式（非正式）、词素</vt:lpstr>
      <vt:lpstr>词法单元的类别</vt:lpstr>
      <vt:lpstr>词法单元的属性</vt:lpstr>
      <vt:lpstr>词法分析器的输出示例</vt:lpstr>
      <vt:lpstr>词法错误</vt:lpstr>
      <vt:lpstr>词法分析中要解决的问题</vt:lpstr>
      <vt:lpstr>缓冲区对</vt:lpstr>
      <vt:lpstr>缓冲区对</vt:lpstr>
      <vt:lpstr>词法单元的规约</vt:lpstr>
      <vt:lpstr>串和语言</vt:lpstr>
      <vt:lpstr>串和语言</vt:lpstr>
      <vt:lpstr>串的运算</vt:lpstr>
      <vt:lpstr>语言上的运算</vt:lpstr>
      <vt:lpstr>例……语言上的运算</vt:lpstr>
      <vt:lpstr>正则表达式</vt:lpstr>
      <vt:lpstr>正则表达式的定义</vt:lpstr>
      <vt:lpstr>例……正则表达式</vt:lpstr>
      <vt:lpstr>例……正则表达式</vt:lpstr>
      <vt:lpstr>正则表达式的等价性</vt:lpstr>
      <vt:lpstr>正则定义</vt:lpstr>
      <vt:lpstr>例……正则定义</vt:lpstr>
      <vt:lpstr>正则表达式的扩展</vt:lpstr>
      <vt:lpstr>例……正则表达式的扩展</vt:lpstr>
      <vt:lpstr>例……正则表达式的扩展</vt:lpstr>
      <vt:lpstr>练习3.2</vt:lpstr>
      <vt:lpstr>练习3.2</vt:lpstr>
      <vt:lpstr>词法单元的识别</vt:lpstr>
      <vt:lpstr>分支语句</vt:lpstr>
      <vt:lpstr>分支语句</vt:lpstr>
      <vt:lpstr>状态转换图</vt:lpstr>
      <vt:lpstr>状态转换图</vt:lpstr>
      <vt:lpstr>例……状态转换图</vt:lpstr>
      <vt:lpstr>保留字和标识符的识别</vt:lpstr>
      <vt:lpstr>例……保留字和标识符的识别</vt:lpstr>
      <vt:lpstr>例……状态转换图</vt:lpstr>
      <vt:lpstr>完成我们的例子</vt:lpstr>
      <vt:lpstr>基于状态转换图的词法分析器的体系结构</vt:lpstr>
      <vt:lpstr>状态转换图的实现</vt:lpstr>
      <vt:lpstr>例……relop的状态转换图</vt:lpstr>
      <vt:lpstr>例……relop的转换图的概要实现</vt:lpstr>
      <vt:lpstr>代码集成</vt:lpstr>
      <vt:lpstr>练习3.3</vt:lpstr>
      <vt:lpstr>词法分析器生成工具Lex</vt:lpstr>
      <vt:lpstr>Lex的使用</vt:lpstr>
      <vt:lpstr>Lex程序的结构</vt:lpstr>
      <vt:lpstr>例……Lex程序</vt:lpstr>
      <vt:lpstr>PowerPoint 演示文稿</vt:lpstr>
      <vt:lpstr>Lex程序的结构</vt:lpstr>
      <vt:lpstr>Lex中的冲突解决</vt:lpstr>
      <vt:lpstr>向前看运算符</vt:lpstr>
      <vt:lpstr>PowerPoint 演示文稿</vt:lpstr>
      <vt:lpstr>有穷自动机</vt:lpstr>
      <vt:lpstr>有穷自动机（Finite Automata）</vt:lpstr>
      <vt:lpstr>不确定的有穷自动机（NFA）</vt:lpstr>
      <vt:lpstr>NFA的表示</vt:lpstr>
      <vt:lpstr>例……NFA的表示</vt:lpstr>
      <vt:lpstr>转换表</vt:lpstr>
      <vt:lpstr>自动机中输入字符串的接受</vt:lpstr>
      <vt:lpstr>例……自动机中输入字符串的接受</vt:lpstr>
      <vt:lpstr>确定的有穷自动机（DFA）</vt:lpstr>
      <vt:lpstr>确定的有穷自动机（DFA）</vt:lpstr>
      <vt:lpstr>例……DFA</vt:lpstr>
      <vt:lpstr>DFA示例</vt:lpstr>
      <vt:lpstr>DFA示例……</vt:lpstr>
      <vt:lpstr>DFA示例……</vt:lpstr>
      <vt:lpstr>DFA示例……</vt:lpstr>
      <vt:lpstr>DFA的编程实现</vt:lpstr>
      <vt:lpstr>DFA的实现……例C注释</vt:lpstr>
      <vt:lpstr>DFA的实现……例C注释</vt:lpstr>
      <vt:lpstr>DFA的实现……例C注释</vt:lpstr>
      <vt:lpstr>DFA的实现……例C注释</vt:lpstr>
      <vt:lpstr>DFA的实现……例C注释</vt:lpstr>
      <vt:lpstr>练习3.5</vt:lpstr>
      <vt:lpstr>练习3.5</vt:lpstr>
      <vt:lpstr>练习3.5</vt:lpstr>
      <vt:lpstr>从正则表达式到自动机</vt:lpstr>
      <vt:lpstr>从正则表达式到自动机</vt:lpstr>
      <vt:lpstr>正则表达式、NFA和DFA的等价性</vt:lpstr>
      <vt:lpstr>正则表达式与FA的等价性</vt:lpstr>
      <vt:lpstr>从正则表达式构造NFA</vt:lpstr>
      <vt:lpstr>例……从正则表达式构造NFA</vt:lpstr>
      <vt:lpstr>例……从正则表达式构造NFA</vt:lpstr>
      <vt:lpstr>例……从正则表达式构造NFA</vt:lpstr>
      <vt:lpstr>补……从正则表达式构造NFA</vt:lpstr>
      <vt:lpstr>从NFA到DFA的转换</vt:lpstr>
      <vt:lpstr>从NFA到DFA</vt:lpstr>
      <vt:lpstr>从NFA到DFA</vt:lpstr>
      <vt:lpstr>ε-closure(T)</vt:lpstr>
      <vt:lpstr>例……ε-closure(T)</vt:lpstr>
      <vt:lpstr>例……move(T,a)</vt:lpstr>
      <vt:lpstr>SubsetConstruction(N)</vt:lpstr>
      <vt:lpstr>例…… 从NFA到DFA</vt:lpstr>
      <vt:lpstr>例…… SubsetConstruction(N)</vt:lpstr>
      <vt:lpstr>例…… SubsetConstruction(N)</vt:lpstr>
      <vt:lpstr>例…… SubsetConstruction(N)</vt:lpstr>
      <vt:lpstr>例…… SubsetConstruction(N)</vt:lpstr>
      <vt:lpstr>例…… SubsetConstruction(N)</vt:lpstr>
      <vt:lpstr>例……NFA确定化</vt:lpstr>
      <vt:lpstr>例……NFA确定化</vt:lpstr>
      <vt:lpstr>例……NFA确定化</vt:lpstr>
      <vt:lpstr>例……从NFA到DFA</vt:lpstr>
      <vt:lpstr>最小化一个DFA的状态数</vt:lpstr>
      <vt:lpstr>最小化一个DFA的状态数</vt:lpstr>
      <vt:lpstr>DFA的最小化算法</vt:lpstr>
      <vt:lpstr>DFA的最小化算法</vt:lpstr>
      <vt:lpstr>PowerPoint 演示文稿</vt:lpstr>
      <vt:lpstr>PowerPoint 演示文稿</vt:lpstr>
      <vt:lpstr>例……DFA最小化算法</vt:lpstr>
      <vt:lpstr>例……DFA的最小化算法</vt:lpstr>
      <vt:lpstr>PowerPoint 演示文稿</vt:lpstr>
      <vt:lpstr>例题……正则式到DFA的转换</vt:lpstr>
      <vt:lpstr>练习 3.6</vt:lpstr>
      <vt:lpstr>补充练习</vt:lpstr>
      <vt:lpstr>本章小结</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ybb yang</cp:lastModifiedBy>
  <cp:revision>589</cp:revision>
  <dcterms:created xsi:type="dcterms:W3CDTF">2004-08-26T06:30:40Z</dcterms:created>
  <dcterms:modified xsi:type="dcterms:W3CDTF">2021-09-17T08:11:33Z</dcterms:modified>
</cp:coreProperties>
</file>